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9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33E99BC-49E5-41E9-83F8-B376E2843ABC}" type="slidenum">
              <a:rPr lang="en-US" sz="1400" b="0" strike="noStrike" spc="-1">
                <a:latin typeface="Times New Roman"/>
              </a:rPr>
              <a:t>‹Nr.›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2212EC5-1A30-46EC-AA3A-971CABFE75D7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18DB824-E97D-4042-ADE3-2FAFE2D4782E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24764C8-2B88-448E-AA23-3F660A226F10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F0C220A-FBFB-4C7A-84AF-DA479CC0CE6B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25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stomShape 1" hidden="1"/>
          <p:cNvSpPr/>
          <p:nvPr/>
        </p:nvSpPr>
        <p:spPr>
          <a:xfrm>
            <a:off x="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2" hidden="1"/>
          <p:cNvSpPr/>
          <p:nvPr/>
        </p:nvSpPr>
        <p:spPr>
          <a:xfrm>
            <a:off x="1186812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6812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-1296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 hidden="1"/>
          <p:cNvSpPr/>
          <p:nvPr/>
        </p:nvSpPr>
        <p:spPr>
          <a:xfrm>
            <a:off x="648000" y="0"/>
            <a:ext cx="11542680" cy="646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0"/>
            <a:ext cx="646560" cy="646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10233720" y="162000"/>
            <a:ext cx="1632960" cy="322560"/>
            <a:chOff x="10233720" y="162000"/>
            <a:chExt cx="1632960" cy="322560"/>
          </a:xfrm>
        </p:grpSpPr>
        <p:sp>
          <p:nvSpPr>
            <p:cNvPr id="8" name="CustomShape 9"/>
            <p:cNvSpPr/>
            <p:nvPr/>
          </p:nvSpPr>
          <p:spPr>
            <a:xfrm>
              <a:off x="10233720" y="171360"/>
              <a:ext cx="6660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411920" y="162000"/>
              <a:ext cx="171000" cy="24588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0603800" y="238680"/>
              <a:ext cx="77760" cy="16344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10715040" y="228600"/>
              <a:ext cx="115560" cy="17784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1085904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11131560" y="232560"/>
              <a:ext cx="151560" cy="17208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1413440" y="184680"/>
              <a:ext cx="100440" cy="21996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1152900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1800800" y="171360"/>
              <a:ext cx="6588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307600" y="238680"/>
              <a:ext cx="76680" cy="16344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974240" y="35316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74240" y="23004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1644200" y="35316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11644200" y="23004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" name="CustomShape 23"/>
          <p:cNvSpPr/>
          <p:nvPr/>
        </p:nvSpPr>
        <p:spPr>
          <a:xfrm>
            <a:off x="0" y="0"/>
            <a:ext cx="12190680" cy="2428560"/>
          </a:xfrm>
          <a:prstGeom prst="rect">
            <a:avLst/>
          </a:prstGeom>
          <a:solidFill>
            <a:srgbClr val="F2F2F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430000"/>
            <a:ext cx="970560" cy="970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5"/>
          <p:cNvSpPr/>
          <p:nvPr/>
        </p:nvSpPr>
        <p:spPr>
          <a:xfrm>
            <a:off x="964440" y="2430000"/>
            <a:ext cx="11226240" cy="970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26"/>
          <p:cNvSpPr/>
          <p:nvPr/>
        </p:nvSpPr>
        <p:spPr>
          <a:xfrm flipV="1">
            <a:off x="964080" y="2429640"/>
            <a:ext cx="360" cy="972000"/>
          </a:xfrm>
          <a:prstGeom prst="line">
            <a:avLst/>
          </a:prstGeom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" name="Picture 21"/>
          <p:cNvPicPr/>
          <p:nvPr/>
        </p:nvPicPr>
        <p:blipFill>
          <a:blip r:embed="rId14"/>
          <a:stretch/>
        </p:blipFill>
        <p:spPr>
          <a:xfrm>
            <a:off x="6470280" y="481320"/>
            <a:ext cx="4748040" cy="1461240"/>
          </a:xfrm>
          <a:prstGeom prst="rect">
            <a:avLst/>
          </a:prstGeom>
          <a:ln>
            <a:noFill/>
          </a:ln>
        </p:spPr>
      </p:pic>
      <p:sp>
        <p:nvSpPr>
          <p:cNvPr id="27" name="PlaceHolder 2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" name="PlaceHolder 2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1868120" y="6465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1186812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-12960" y="6212160"/>
            <a:ext cx="32256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648000" y="0"/>
            <a:ext cx="11542680" cy="646560"/>
          </a:xfrm>
          <a:prstGeom prst="rect">
            <a:avLst/>
          </a:prstGeom>
          <a:solidFill>
            <a:srgbClr val="003073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0" y="0"/>
            <a:ext cx="646560" cy="646560"/>
          </a:xfrm>
          <a:prstGeom prst="rect">
            <a:avLst/>
          </a:prstGeom>
          <a:solidFill>
            <a:srgbClr val="7ABA1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7"/>
          <p:cNvSpPr/>
          <p:nvPr/>
        </p:nvSpPr>
        <p:spPr>
          <a:xfrm flipV="1">
            <a:off x="648360" y="0"/>
            <a:ext cx="360" cy="648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" name="Group 8"/>
          <p:cNvGrpSpPr/>
          <p:nvPr/>
        </p:nvGrpSpPr>
        <p:grpSpPr>
          <a:xfrm>
            <a:off x="10233720" y="162000"/>
            <a:ext cx="1632960" cy="322560"/>
            <a:chOff x="10233720" y="162000"/>
            <a:chExt cx="1632960" cy="322560"/>
          </a:xfrm>
        </p:grpSpPr>
        <p:sp>
          <p:nvSpPr>
            <p:cNvPr id="73" name="CustomShape 9"/>
            <p:cNvSpPr/>
            <p:nvPr/>
          </p:nvSpPr>
          <p:spPr>
            <a:xfrm>
              <a:off x="10233720" y="171360"/>
              <a:ext cx="6660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162" y="24"/>
                  </a:moveTo>
                  <a:lnTo>
                    <a:pt x="71" y="24"/>
                  </a:lnTo>
                  <a:lnTo>
                    <a:pt x="71" y="725"/>
                  </a:lnTo>
                  <a:lnTo>
                    <a:pt x="162" y="725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2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CustomShape 10"/>
            <p:cNvSpPr/>
            <p:nvPr/>
          </p:nvSpPr>
          <p:spPr>
            <a:xfrm>
              <a:off x="10411920" y="162000"/>
              <a:ext cx="171000" cy="245880"/>
            </a:xfrm>
            <a:custGeom>
              <a:avLst/>
              <a:gdLst/>
              <a:ahLst/>
              <a:cxnLst/>
              <a:rect l="l" t="t" r="r" b="b"/>
              <a:pathLst>
                <a:path w="409" h="587">
                  <a:moveTo>
                    <a:pt x="409" y="539"/>
                  </a:moveTo>
                  <a:lnTo>
                    <a:pt x="409" y="558"/>
                  </a:lnTo>
                  <a:lnTo>
                    <a:pt x="371" y="563"/>
                  </a:lnTo>
                  <a:lnTo>
                    <a:pt x="357" y="565"/>
                  </a:lnTo>
                  <a:lnTo>
                    <a:pt x="348" y="566"/>
                  </a:lnTo>
                  <a:lnTo>
                    <a:pt x="317" y="573"/>
                  </a:lnTo>
                  <a:lnTo>
                    <a:pt x="281" y="584"/>
                  </a:lnTo>
                  <a:lnTo>
                    <a:pt x="277" y="568"/>
                  </a:lnTo>
                  <a:lnTo>
                    <a:pt x="273" y="553"/>
                  </a:lnTo>
                  <a:lnTo>
                    <a:pt x="270" y="540"/>
                  </a:lnTo>
                  <a:lnTo>
                    <a:pt x="268" y="525"/>
                  </a:lnTo>
                  <a:lnTo>
                    <a:pt x="264" y="532"/>
                  </a:lnTo>
                  <a:lnTo>
                    <a:pt x="258" y="540"/>
                  </a:lnTo>
                  <a:lnTo>
                    <a:pt x="254" y="546"/>
                  </a:lnTo>
                  <a:lnTo>
                    <a:pt x="248" y="552"/>
                  </a:lnTo>
                  <a:lnTo>
                    <a:pt x="243" y="558"/>
                  </a:lnTo>
                  <a:lnTo>
                    <a:pt x="237" y="563"/>
                  </a:lnTo>
                  <a:lnTo>
                    <a:pt x="231" y="567"/>
                  </a:lnTo>
                  <a:lnTo>
                    <a:pt x="225" y="571"/>
                  </a:lnTo>
                  <a:lnTo>
                    <a:pt x="218" y="575"/>
                  </a:lnTo>
                  <a:lnTo>
                    <a:pt x="212" y="579"/>
                  </a:lnTo>
                  <a:lnTo>
                    <a:pt x="205" y="581"/>
                  </a:lnTo>
                  <a:lnTo>
                    <a:pt x="197" y="583"/>
                  </a:lnTo>
                  <a:lnTo>
                    <a:pt x="190" y="585"/>
                  </a:lnTo>
                  <a:lnTo>
                    <a:pt x="183" y="586"/>
                  </a:lnTo>
                  <a:lnTo>
                    <a:pt x="175" y="587"/>
                  </a:lnTo>
                  <a:lnTo>
                    <a:pt x="167" y="587"/>
                  </a:lnTo>
                  <a:lnTo>
                    <a:pt x="149" y="586"/>
                  </a:lnTo>
                  <a:lnTo>
                    <a:pt x="141" y="585"/>
                  </a:lnTo>
                  <a:lnTo>
                    <a:pt x="132" y="584"/>
                  </a:lnTo>
                  <a:lnTo>
                    <a:pt x="124" y="582"/>
                  </a:lnTo>
                  <a:lnTo>
                    <a:pt x="117" y="579"/>
                  </a:lnTo>
                  <a:lnTo>
                    <a:pt x="108" y="577"/>
                  </a:lnTo>
                  <a:lnTo>
                    <a:pt x="101" y="572"/>
                  </a:lnTo>
                  <a:lnTo>
                    <a:pt x="93" y="569"/>
                  </a:lnTo>
                  <a:lnTo>
                    <a:pt x="86" y="565"/>
                  </a:lnTo>
                  <a:lnTo>
                    <a:pt x="80" y="560"/>
                  </a:lnTo>
                  <a:lnTo>
                    <a:pt x="72" y="554"/>
                  </a:lnTo>
                  <a:lnTo>
                    <a:pt x="66" y="549"/>
                  </a:lnTo>
                  <a:lnTo>
                    <a:pt x="60" y="543"/>
                  </a:lnTo>
                  <a:lnTo>
                    <a:pt x="54" y="537"/>
                  </a:lnTo>
                  <a:lnTo>
                    <a:pt x="48" y="530"/>
                  </a:lnTo>
                  <a:lnTo>
                    <a:pt x="42" y="522"/>
                  </a:lnTo>
                  <a:lnTo>
                    <a:pt x="37" y="514"/>
                  </a:lnTo>
                  <a:lnTo>
                    <a:pt x="32" y="506"/>
                  </a:lnTo>
                  <a:lnTo>
                    <a:pt x="27" y="498"/>
                  </a:lnTo>
                  <a:lnTo>
                    <a:pt x="19" y="481"/>
                  </a:lnTo>
                  <a:lnTo>
                    <a:pt x="15" y="471"/>
                  </a:lnTo>
                  <a:lnTo>
                    <a:pt x="12" y="463"/>
                  </a:lnTo>
                  <a:lnTo>
                    <a:pt x="10" y="453"/>
                  </a:lnTo>
                  <a:lnTo>
                    <a:pt x="6" y="443"/>
                  </a:lnTo>
                  <a:lnTo>
                    <a:pt x="4" y="433"/>
                  </a:lnTo>
                  <a:lnTo>
                    <a:pt x="3" y="423"/>
                  </a:lnTo>
                  <a:lnTo>
                    <a:pt x="1" y="412"/>
                  </a:lnTo>
                  <a:lnTo>
                    <a:pt x="1" y="402"/>
                  </a:lnTo>
                  <a:lnTo>
                    <a:pt x="0" y="391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1" y="358"/>
                  </a:lnTo>
                  <a:lnTo>
                    <a:pt x="3" y="338"/>
                  </a:lnTo>
                  <a:lnTo>
                    <a:pt x="4" y="327"/>
                  </a:lnTo>
                  <a:lnTo>
                    <a:pt x="6" y="318"/>
                  </a:lnTo>
                  <a:lnTo>
                    <a:pt x="12" y="299"/>
                  </a:lnTo>
                  <a:lnTo>
                    <a:pt x="15" y="290"/>
                  </a:lnTo>
                  <a:lnTo>
                    <a:pt x="18" y="281"/>
                  </a:lnTo>
                  <a:lnTo>
                    <a:pt x="22" y="273"/>
                  </a:lnTo>
                  <a:lnTo>
                    <a:pt x="26" y="264"/>
                  </a:lnTo>
                  <a:lnTo>
                    <a:pt x="31" y="256"/>
                  </a:lnTo>
                  <a:lnTo>
                    <a:pt x="36" y="248"/>
                  </a:lnTo>
                  <a:lnTo>
                    <a:pt x="41" y="240"/>
                  </a:lnTo>
                  <a:lnTo>
                    <a:pt x="46" y="233"/>
                  </a:lnTo>
                  <a:lnTo>
                    <a:pt x="53" y="225"/>
                  </a:lnTo>
                  <a:lnTo>
                    <a:pt x="58" y="219"/>
                  </a:lnTo>
                  <a:lnTo>
                    <a:pt x="64" y="213"/>
                  </a:lnTo>
                  <a:lnTo>
                    <a:pt x="70" y="207"/>
                  </a:lnTo>
                  <a:lnTo>
                    <a:pt x="78" y="202"/>
                  </a:lnTo>
                  <a:lnTo>
                    <a:pt x="84" y="198"/>
                  </a:lnTo>
                  <a:lnTo>
                    <a:pt x="91" y="194"/>
                  </a:lnTo>
                  <a:lnTo>
                    <a:pt x="98" y="190"/>
                  </a:lnTo>
                  <a:lnTo>
                    <a:pt x="105" y="186"/>
                  </a:lnTo>
                  <a:lnTo>
                    <a:pt x="112" y="183"/>
                  </a:lnTo>
                  <a:lnTo>
                    <a:pt x="121" y="181"/>
                  </a:lnTo>
                  <a:lnTo>
                    <a:pt x="128" y="179"/>
                  </a:lnTo>
                  <a:lnTo>
                    <a:pt x="137" y="177"/>
                  </a:lnTo>
                  <a:lnTo>
                    <a:pt x="145" y="176"/>
                  </a:lnTo>
                  <a:lnTo>
                    <a:pt x="162" y="175"/>
                  </a:lnTo>
                  <a:lnTo>
                    <a:pt x="171" y="176"/>
                  </a:lnTo>
                  <a:lnTo>
                    <a:pt x="181" y="176"/>
                  </a:lnTo>
                  <a:lnTo>
                    <a:pt x="189" y="178"/>
                  </a:lnTo>
                  <a:lnTo>
                    <a:pt x="197" y="180"/>
                  </a:lnTo>
                  <a:lnTo>
                    <a:pt x="205" y="182"/>
                  </a:lnTo>
                  <a:lnTo>
                    <a:pt x="212" y="185"/>
                  </a:lnTo>
                  <a:lnTo>
                    <a:pt x="219" y="190"/>
                  </a:lnTo>
                  <a:lnTo>
                    <a:pt x="226" y="194"/>
                  </a:lnTo>
                  <a:lnTo>
                    <a:pt x="232" y="198"/>
                  </a:lnTo>
                  <a:lnTo>
                    <a:pt x="239" y="205"/>
                  </a:lnTo>
                  <a:lnTo>
                    <a:pt x="248" y="214"/>
                  </a:lnTo>
                  <a:lnTo>
                    <a:pt x="256" y="224"/>
                  </a:lnTo>
                  <a:lnTo>
                    <a:pt x="256" y="102"/>
                  </a:lnTo>
                  <a:lnTo>
                    <a:pt x="256" y="93"/>
                  </a:lnTo>
                  <a:lnTo>
                    <a:pt x="256" y="84"/>
                  </a:lnTo>
                  <a:lnTo>
                    <a:pt x="253" y="71"/>
                  </a:lnTo>
                  <a:lnTo>
                    <a:pt x="252" y="64"/>
                  </a:lnTo>
                  <a:lnTo>
                    <a:pt x="250" y="60"/>
                  </a:lnTo>
                  <a:lnTo>
                    <a:pt x="248" y="56"/>
                  </a:lnTo>
                  <a:lnTo>
                    <a:pt x="245" y="54"/>
                  </a:lnTo>
                  <a:lnTo>
                    <a:pt x="241" y="52"/>
                  </a:lnTo>
                  <a:lnTo>
                    <a:pt x="238" y="51"/>
                  </a:lnTo>
                  <a:lnTo>
                    <a:pt x="228" y="48"/>
                  </a:lnTo>
                  <a:lnTo>
                    <a:pt x="214" y="46"/>
                  </a:lnTo>
                  <a:lnTo>
                    <a:pt x="197" y="46"/>
                  </a:lnTo>
                  <a:lnTo>
                    <a:pt x="197" y="26"/>
                  </a:lnTo>
                  <a:lnTo>
                    <a:pt x="217" y="25"/>
                  </a:lnTo>
                  <a:lnTo>
                    <a:pt x="236" y="23"/>
                  </a:lnTo>
                  <a:lnTo>
                    <a:pt x="255" y="20"/>
                  </a:lnTo>
                  <a:lnTo>
                    <a:pt x="274" y="17"/>
                  </a:lnTo>
                  <a:lnTo>
                    <a:pt x="293" y="14"/>
                  </a:lnTo>
                  <a:lnTo>
                    <a:pt x="311" y="10"/>
                  </a:lnTo>
                  <a:lnTo>
                    <a:pt x="329" y="5"/>
                  </a:lnTo>
                  <a:lnTo>
                    <a:pt x="346" y="0"/>
                  </a:lnTo>
                  <a:lnTo>
                    <a:pt x="346" y="483"/>
                  </a:lnTo>
                  <a:lnTo>
                    <a:pt x="348" y="492"/>
                  </a:lnTo>
                  <a:lnTo>
                    <a:pt x="348" y="500"/>
                  </a:lnTo>
                  <a:lnTo>
                    <a:pt x="350" y="513"/>
                  </a:lnTo>
                  <a:lnTo>
                    <a:pt x="352" y="519"/>
                  </a:lnTo>
                  <a:lnTo>
                    <a:pt x="353" y="523"/>
                  </a:lnTo>
                  <a:lnTo>
                    <a:pt x="355" y="527"/>
                  </a:lnTo>
                  <a:lnTo>
                    <a:pt x="358" y="529"/>
                  </a:lnTo>
                  <a:lnTo>
                    <a:pt x="361" y="531"/>
                  </a:lnTo>
                  <a:lnTo>
                    <a:pt x="365" y="533"/>
                  </a:lnTo>
                  <a:lnTo>
                    <a:pt x="371" y="534"/>
                  </a:lnTo>
                  <a:lnTo>
                    <a:pt x="376" y="537"/>
                  </a:lnTo>
                  <a:lnTo>
                    <a:pt x="383" y="538"/>
                  </a:lnTo>
                  <a:lnTo>
                    <a:pt x="391" y="538"/>
                  </a:lnTo>
                  <a:lnTo>
                    <a:pt x="409" y="539"/>
                  </a:lnTo>
                  <a:close/>
                  <a:moveTo>
                    <a:pt x="172" y="199"/>
                  </a:moveTo>
                  <a:lnTo>
                    <a:pt x="166" y="199"/>
                  </a:lnTo>
                  <a:lnTo>
                    <a:pt x="161" y="199"/>
                  </a:lnTo>
                  <a:lnTo>
                    <a:pt x="150" y="202"/>
                  </a:lnTo>
                  <a:lnTo>
                    <a:pt x="146" y="203"/>
                  </a:lnTo>
                  <a:lnTo>
                    <a:pt x="142" y="206"/>
                  </a:lnTo>
                  <a:lnTo>
                    <a:pt x="137" y="208"/>
                  </a:lnTo>
                  <a:lnTo>
                    <a:pt x="133" y="212"/>
                  </a:lnTo>
                  <a:lnTo>
                    <a:pt x="129" y="216"/>
                  </a:lnTo>
                  <a:lnTo>
                    <a:pt x="125" y="219"/>
                  </a:lnTo>
                  <a:lnTo>
                    <a:pt x="119" y="228"/>
                  </a:lnTo>
                  <a:lnTo>
                    <a:pt x="113" y="239"/>
                  </a:lnTo>
                  <a:lnTo>
                    <a:pt x="110" y="245"/>
                  </a:lnTo>
                  <a:lnTo>
                    <a:pt x="108" y="252"/>
                  </a:lnTo>
                  <a:lnTo>
                    <a:pt x="105" y="264"/>
                  </a:lnTo>
                  <a:lnTo>
                    <a:pt x="102" y="277"/>
                  </a:lnTo>
                  <a:lnTo>
                    <a:pt x="99" y="292"/>
                  </a:lnTo>
                  <a:lnTo>
                    <a:pt x="97" y="306"/>
                  </a:lnTo>
                  <a:lnTo>
                    <a:pt x="95" y="323"/>
                  </a:lnTo>
                  <a:lnTo>
                    <a:pt x="93" y="340"/>
                  </a:lnTo>
                  <a:lnTo>
                    <a:pt x="92" y="359"/>
                  </a:lnTo>
                  <a:lnTo>
                    <a:pt x="92" y="378"/>
                  </a:lnTo>
                  <a:lnTo>
                    <a:pt x="92" y="398"/>
                  </a:lnTo>
                  <a:lnTo>
                    <a:pt x="93" y="406"/>
                  </a:lnTo>
                  <a:lnTo>
                    <a:pt x="93" y="416"/>
                  </a:lnTo>
                  <a:lnTo>
                    <a:pt x="95" y="432"/>
                  </a:lnTo>
                  <a:lnTo>
                    <a:pt x="97" y="449"/>
                  </a:lnTo>
                  <a:lnTo>
                    <a:pt x="99" y="464"/>
                  </a:lnTo>
                  <a:lnTo>
                    <a:pt x="101" y="479"/>
                  </a:lnTo>
                  <a:lnTo>
                    <a:pt x="104" y="492"/>
                  </a:lnTo>
                  <a:lnTo>
                    <a:pt x="107" y="505"/>
                  </a:lnTo>
                  <a:lnTo>
                    <a:pt x="109" y="511"/>
                  </a:lnTo>
                  <a:lnTo>
                    <a:pt x="112" y="518"/>
                  </a:lnTo>
                  <a:lnTo>
                    <a:pt x="116" y="523"/>
                  </a:lnTo>
                  <a:lnTo>
                    <a:pt x="119" y="529"/>
                  </a:lnTo>
                  <a:lnTo>
                    <a:pt x="126" y="539"/>
                  </a:lnTo>
                  <a:lnTo>
                    <a:pt x="130" y="544"/>
                  </a:lnTo>
                  <a:lnTo>
                    <a:pt x="135" y="548"/>
                  </a:lnTo>
                  <a:lnTo>
                    <a:pt x="140" y="552"/>
                  </a:lnTo>
                  <a:lnTo>
                    <a:pt x="144" y="555"/>
                  </a:lnTo>
                  <a:lnTo>
                    <a:pt x="149" y="558"/>
                  </a:lnTo>
                  <a:lnTo>
                    <a:pt x="154" y="560"/>
                  </a:lnTo>
                  <a:lnTo>
                    <a:pt x="160" y="562"/>
                  </a:lnTo>
                  <a:lnTo>
                    <a:pt x="165" y="563"/>
                  </a:lnTo>
                  <a:lnTo>
                    <a:pt x="170" y="563"/>
                  </a:lnTo>
                  <a:lnTo>
                    <a:pt x="176" y="564"/>
                  </a:lnTo>
                  <a:lnTo>
                    <a:pt x="184" y="563"/>
                  </a:lnTo>
                  <a:lnTo>
                    <a:pt x="191" y="562"/>
                  </a:lnTo>
                  <a:lnTo>
                    <a:pt x="197" y="560"/>
                  </a:lnTo>
                  <a:lnTo>
                    <a:pt x="204" y="557"/>
                  </a:lnTo>
                  <a:lnTo>
                    <a:pt x="210" y="553"/>
                  </a:lnTo>
                  <a:lnTo>
                    <a:pt x="216" y="549"/>
                  </a:lnTo>
                  <a:lnTo>
                    <a:pt x="222" y="544"/>
                  </a:lnTo>
                  <a:lnTo>
                    <a:pt x="227" y="538"/>
                  </a:lnTo>
                  <a:lnTo>
                    <a:pt x="231" y="532"/>
                  </a:lnTo>
                  <a:lnTo>
                    <a:pt x="234" y="526"/>
                  </a:lnTo>
                  <a:lnTo>
                    <a:pt x="237" y="520"/>
                  </a:lnTo>
                  <a:lnTo>
                    <a:pt x="240" y="513"/>
                  </a:lnTo>
                  <a:lnTo>
                    <a:pt x="243" y="506"/>
                  </a:lnTo>
                  <a:lnTo>
                    <a:pt x="246" y="498"/>
                  </a:lnTo>
                  <a:lnTo>
                    <a:pt x="250" y="480"/>
                  </a:lnTo>
                  <a:lnTo>
                    <a:pt x="253" y="459"/>
                  </a:lnTo>
                  <a:lnTo>
                    <a:pt x="254" y="447"/>
                  </a:lnTo>
                  <a:lnTo>
                    <a:pt x="255" y="436"/>
                  </a:lnTo>
                  <a:lnTo>
                    <a:pt x="257" y="410"/>
                  </a:lnTo>
                  <a:lnTo>
                    <a:pt x="257" y="382"/>
                  </a:lnTo>
                  <a:lnTo>
                    <a:pt x="257" y="362"/>
                  </a:lnTo>
                  <a:lnTo>
                    <a:pt x="256" y="343"/>
                  </a:lnTo>
                  <a:lnTo>
                    <a:pt x="255" y="325"/>
                  </a:lnTo>
                  <a:lnTo>
                    <a:pt x="253" y="308"/>
                  </a:lnTo>
                  <a:lnTo>
                    <a:pt x="251" y="293"/>
                  </a:lnTo>
                  <a:lnTo>
                    <a:pt x="248" y="278"/>
                  </a:lnTo>
                  <a:lnTo>
                    <a:pt x="245" y="264"/>
                  </a:lnTo>
                  <a:lnTo>
                    <a:pt x="240" y="252"/>
                  </a:lnTo>
                  <a:lnTo>
                    <a:pt x="235" y="239"/>
                  </a:lnTo>
                  <a:lnTo>
                    <a:pt x="232" y="234"/>
                  </a:lnTo>
                  <a:lnTo>
                    <a:pt x="229" y="228"/>
                  </a:lnTo>
                  <a:lnTo>
                    <a:pt x="226" y="224"/>
                  </a:lnTo>
                  <a:lnTo>
                    <a:pt x="222" y="219"/>
                  </a:lnTo>
                  <a:lnTo>
                    <a:pt x="218" y="216"/>
                  </a:lnTo>
                  <a:lnTo>
                    <a:pt x="214" y="212"/>
                  </a:lnTo>
                  <a:lnTo>
                    <a:pt x="210" y="208"/>
                  </a:lnTo>
                  <a:lnTo>
                    <a:pt x="205" y="206"/>
                  </a:lnTo>
                  <a:lnTo>
                    <a:pt x="200" y="204"/>
                  </a:lnTo>
                  <a:lnTo>
                    <a:pt x="194" y="202"/>
                  </a:lnTo>
                  <a:lnTo>
                    <a:pt x="184" y="199"/>
                  </a:lnTo>
                  <a:lnTo>
                    <a:pt x="172" y="199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CustomShape 11"/>
            <p:cNvSpPr/>
            <p:nvPr/>
          </p:nvSpPr>
          <p:spPr>
            <a:xfrm>
              <a:off x="10603800" y="238680"/>
              <a:ext cx="77760" cy="163440"/>
            </a:xfrm>
            <a:custGeom>
              <a:avLst/>
              <a:gdLst/>
              <a:ahLst/>
              <a:cxnLst/>
              <a:rect l="l" t="t" r="r" b="b"/>
              <a:pathLst>
                <a:path w="187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5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5" y="24"/>
                  </a:lnTo>
                  <a:lnTo>
                    <a:pt x="29" y="22"/>
                  </a:lnTo>
                  <a:lnTo>
                    <a:pt x="25" y="21"/>
                  </a:lnTo>
                  <a:lnTo>
                    <a:pt x="21" y="20"/>
                  </a:lnTo>
                  <a:lnTo>
                    <a:pt x="11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5" y="2"/>
                  </a:lnTo>
                  <a:lnTo>
                    <a:pt x="49" y="3"/>
                  </a:lnTo>
                  <a:lnTo>
                    <a:pt x="73" y="4"/>
                  </a:lnTo>
                  <a:lnTo>
                    <a:pt x="93" y="4"/>
                  </a:lnTo>
                  <a:lnTo>
                    <a:pt x="113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7" y="0"/>
                  </a:lnTo>
                  <a:lnTo>
                    <a:pt x="187" y="19"/>
                  </a:lnTo>
                  <a:lnTo>
                    <a:pt x="175" y="19"/>
                  </a:lnTo>
                  <a:lnTo>
                    <a:pt x="166" y="21"/>
                  </a:lnTo>
                  <a:lnTo>
                    <a:pt x="161" y="21"/>
                  </a:lnTo>
                  <a:lnTo>
                    <a:pt x="158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1" y="33"/>
                  </a:lnTo>
                  <a:lnTo>
                    <a:pt x="140" y="35"/>
                  </a:lnTo>
                  <a:lnTo>
                    <a:pt x="139" y="41"/>
                  </a:lnTo>
                  <a:lnTo>
                    <a:pt x="138" y="44"/>
                  </a:lnTo>
                  <a:lnTo>
                    <a:pt x="138" y="47"/>
                  </a:lnTo>
                  <a:lnTo>
                    <a:pt x="138" y="59"/>
                  </a:lnTo>
                  <a:lnTo>
                    <a:pt x="138" y="334"/>
                  </a:lnTo>
                  <a:lnTo>
                    <a:pt x="138" y="342"/>
                  </a:lnTo>
                  <a:lnTo>
                    <a:pt x="138" y="349"/>
                  </a:lnTo>
                  <a:lnTo>
                    <a:pt x="140" y="356"/>
                  </a:lnTo>
                  <a:lnTo>
                    <a:pt x="140" y="358"/>
                  </a:lnTo>
                  <a:lnTo>
                    <a:pt x="141" y="360"/>
                  </a:lnTo>
                  <a:lnTo>
                    <a:pt x="143" y="362"/>
                  </a:lnTo>
                  <a:lnTo>
                    <a:pt x="146" y="364"/>
                  </a:lnTo>
                  <a:lnTo>
                    <a:pt x="148" y="366"/>
                  </a:lnTo>
                  <a:lnTo>
                    <a:pt x="150" y="367"/>
                  </a:lnTo>
                  <a:lnTo>
                    <a:pt x="157" y="370"/>
                  </a:lnTo>
                  <a:lnTo>
                    <a:pt x="161" y="370"/>
                  </a:lnTo>
                  <a:lnTo>
                    <a:pt x="166" y="371"/>
                  </a:lnTo>
                  <a:lnTo>
                    <a:pt x="187" y="373"/>
                  </a:lnTo>
                  <a:lnTo>
                    <a:pt x="187" y="391"/>
                  </a:lnTo>
                  <a:lnTo>
                    <a:pt x="161" y="390"/>
                  </a:lnTo>
                  <a:lnTo>
                    <a:pt x="136" y="388"/>
                  </a:lnTo>
                  <a:lnTo>
                    <a:pt x="112" y="388"/>
                  </a:lnTo>
                  <a:lnTo>
                    <a:pt x="93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4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CustomShape 12"/>
            <p:cNvSpPr/>
            <p:nvPr/>
          </p:nvSpPr>
          <p:spPr>
            <a:xfrm>
              <a:off x="10715040" y="228600"/>
              <a:ext cx="115560" cy="177840"/>
            </a:xfrm>
            <a:custGeom>
              <a:avLst/>
              <a:gdLst/>
              <a:ahLst/>
              <a:cxnLst/>
              <a:rect l="l" t="t" r="r" b="b"/>
              <a:pathLst>
                <a:path w="279" h="427">
                  <a:moveTo>
                    <a:pt x="0" y="427"/>
                  </a:moveTo>
                  <a:lnTo>
                    <a:pt x="0" y="280"/>
                  </a:lnTo>
                  <a:lnTo>
                    <a:pt x="22" y="280"/>
                  </a:lnTo>
                  <a:lnTo>
                    <a:pt x="25" y="297"/>
                  </a:lnTo>
                  <a:lnTo>
                    <a:pt x="28" y="311"/>
                  </a:lnTo>
                  <a:lnTo>
                    <a:pt x="33" y="325"/>
                  </a:lnTo>
                  <a:lnTo>
                    <a:pt x="38" y="338"/>
                  </a:lnTo>
                  <a:lnTo>
                    <a:pt x="41" y="344"/>
                  </a:lnTo>
                  <a:lnTo>
                    <a:pt x="45" y="349"/>
                  </a:lnTo>
                  <a:lnTo>
                    <a:pt x="48" y="355"/>
                  </a:lnTo>
                  <a:lnTo>
                    <a:pt x="53" y="361"/>
                  </a:lnTo>
                  <a:lnTo>
                    <a:pt x="57" y="365"/>
                  </a:lnTo>
                  <a:lnTo>
                    <a:pt x="62" y="370"/>
                  </a:lnTo>
                  <a:lnTo>
                    <a:pt x="67" y="374"/>
                  </a:lnTo>
                  <a:lnTo>
                    <a:pt x="73" y="379"/>
                  </a:lnTo>
                  <a:lnTo>
                    <a:pt x="79" y="382"/>
                  </a:lnTo>
                  <a:lnTo>
                    <a:pt x="85" y="385"/>
                  </a:lnTo>
                  <a:lnTo>
                    <a:pt x="91" y="388"/>
                  </a:lnTo>
                  <a:lnTo>
                    <a:pt x="98" y="390"/>
                  </a:lnTo>
                  <a:lnTo>
                    <a:pt x="104" y="391"/>
                  </a:lnTo>
                  <a:lnTo>
                    <a:pt x="111" y="393"/>
                  </a:lnTo>
                  <a:lnTo>
                    <a:pt x="118" y="393"/>
                  </a:lnTo>
                  <a:lnTo>
                    <a:pt x="125" y="394"/>
                  </a:lnTo>
                  <a:lnTo>
                    <a:pt x="133" y="393"/>
                  </a:lnTo>
                  <a:lnTo>
                    <a:pt x="141" y="392"/>
                  </a:lnTo>
                  <a:lnTo>
                    <a:pt x="149" y="391"/>
                  </a:lnTo>
                  <a:lnTo>
                    <a:pt x="152" y="390"/>
                  </a:lnTo>
                  <a:lnTo>
                    <a:pt x="155" y="389"/>
                  </a:lnTo>
                  <a:lnTo>
                    <a:pt x="163" y="386"/>
                  </a:lnTo>
                  <a:lnTo>
                    <a:pt x="169" y="382"/>
                  </a:lnTo>
                  <a:lnTo>
                    <a:pt x="175" y="377"/>
                  </a:lnTo>
                  <a:lnTo>
                    <a:pt x="182" y="373"/>
                  </a:lnTo>
                  <a:lnTo>
                    <a:pt x="186" y="368"/>
                  </a:lnTo>
                  <a:lnTo>
                    <a:pt x="191" y="363"/>
                  </a:lnTo>
                  <a:lnTo>
                    <a:pt x="194" y="358"/>
                  </a:lnTo>
                  <a:lnTo>
                    <a:pt x="197" y="351"/>
                  </a:lnTo>
                  <a:lnTo>
                    <a:pt x="200" y="345"/>
                  </a:lnTo>
                  <a:lnTo>
                    <a:pt x="202" y="339"/>
                  </a:lnTo>
                  <a:lnTo>
                    <a:pt x="203" y="332"/>
                  </a:lnTo>
                  <a:lnTo>
                    <a:pt x="203" y="326"/>
                  </a:lnTo>
                  <a:lnTo>
                    <a:pt x="203" y="319"/>
                  </a:lnTo>
                  <a:lnTo>
                    <a:pt x="202" y="312"/>
                  </a:lnTo>
                  <a:lnTo>
                    <a:pt x="200" y="306"/>
                  </a:lnTo>
                  <a:lnTo>
                    <a:pt x="196" y="300"/>
                  </a:lnTo>
                  <a:lnTo>
                    <a:pt x="192" y="294"/>
                  </a:lnTo>
                  <a:lnTo>
                    <a:pt x="188" y="289"/>
                  </a:lnTo>
                  <a:lnTo>
                    <a:pt x="186" y="286"/>
                  </a:lnTo>
                  <a:lnTo>
                    <a:pt x="183" y="284"/>
                  </a:lnTo>
                  <a:lnTo>
                    <a:pt x="176" y="279"/>
                  </a:lnTo>
                  <a:lnTo>
                    <a:pt x="167" y="273"/>
                  </a:lnTo>
                  <a:lnTo>
                    <a:pt x="153" y="265"/>
                  </a:lnTo>
                  <a:lnTo>
                    <a:pt x="116" y="245"/>
                  </a:lnTo>
                  <a:lnTo>
                    <a:pt x="78" y="225"/>
                  </a:lnTo>
                  <a:lnTo>
                    <a:pt x="57" y="213"/>
                  </a:lnTo>
                  <a:lnTo>
                    <a:pt x="49" y="208"/>
                  </a:lnTo>
                  <a:lnTo>
                    <a:pt x="42" y="203"/>
                  </a:lnTo>
                  <a:lnTo>
                    <a:pt x="36" y="198"/>
                  </a:lnTo>
                  <a:lnTo>
                    <a:pt x="29" y="192"/>
                  </a:lnTo>
                  <a:lnTo>
                    <a:pt x="24" y="187"/>
                  </a:lnTo>
                  <a:lnTo>
                    <a:pt x="19" y="181"/>
                  </a:lnTo>
                  <a:lnTo>
                    <a:pt x="16" y="176"/>
                  </a:lnTo>
                  <a:lnTo>
                    <a:pt x="12" y="169"/>
                  </a:lnTo>
                  <a:lnTo>
                    <a:pt x="10" y="164"/>
                  </a:lnTo>
                  <a:lnTo>
                    <a:pt x="7" y="159"/>
                  </a:lnTo>
                  <a:lnTo>
                    <a:pt x="4" y="147"/>
                  </a:lnTo>
                  <a:lnTo>
                    <a:pt x="2" y="135"/>
                  </a:lnTo>
                  <a:lnTo>
                    <a:pt x="1" y="122"/>
                  </a:lnTo>
                  <a:lnTo>
                    <a:pt x="2" y="109"/>
                  </a:lnTo>
                  <a:lnTo>
                    <a:pt x="4" y="98"/>
                  </a:lnTo>
                  <a:lnTo>
                    <a:pt x="6" y="87"/>
                  </a:lnTo>
                  <a:lnTo>
                    <a:pt x="11" y="77"/>
                  </a:lnTo>
                  <a:lnTo>
                    <a:pt x="16" y="66"/>
                  </a:lnTo>
                  <a:lnTo>
                    <a:pt x="23" y="58"/>
                  </a:lnTo>
                  <a:lnTo>
                    <a:pt x="31" y="49"/>
                  </a:lnTo>
                  <a:lnTo>
                    <a:pt x="39" y="41"/>
                  </a:lnTo>
                  <a:lnTo>
                    <a:pt x="49" y="34"/>
                  </a:lnTo>
                  <a:lnTo>
                    <a:pt x="60" y="27"/>
                  </a:lnTo>
                  <a:lnTo>
                    <a:pt x="71" y="22"/>
                  </a:lnTo>
                  <a:lnTo>
                    <a:pt x="83" y="18"/>
                  </a:lnTo>
                  <a:lnTo>
                    <a:pt x="95" y="15"/>
                  </a:lnTo>
                  <a:lnTo>
                    <a:pt x="101" y="14"/>
                  </a:lnTo>
                  <a:lnTo>
                    <a:pt x="108" y="13"/>
                  </a:lnTo>
                  <a:lnTo>
                    <a:pt x="121" y="10"/>
                  </a:lnTo>
                  <a:lnTo>
                    <a:pt x="134" y="10"/>
                  </a:lnTo>
                  <a:lnTo>
                    <a:pt x="147" y="10"/>
                  </a:lnTo>
                  <a:lnTo>
                    <a:pt x="159" y="13"/>
                  </a:lnTo>
                  <a:lnTo>
                    <a:pt x="171" y="15"/>
                  </a:lnTo>
                  <a:lnTo>
                    <a:pt x="182" y="18"/>
                  </a:lnTo>
                  <a:lnTo>
                    <a:pt x="193" y="22"/>
                  </a:lnTo>
                  <a:lnTo>
                    <a:pt x="205" y="27"/>
                  </a:lnTo>
                  <a:lnTo>
                    <a:pt x="215" y="34"/>
                  </a:lnTo>
                  <a:lnTo>
                    <a:pt x="226" y="41"/>
                  </a:lnTo>
                  <a:lnTo>
                    <a:pt x="244" y="0"/>
                  </a:lnTo>
                  <a:lnTo>
                    <a:pt x="259" y="0"/>
                  </a:lnTo>
                  <a:lnTo>
                    <a:pt x="259" y="136"/>
                  </a:lnTo>
                  <a:lnTo>
                    <a:pt x="237" y="136"/>
                  </a:lnTo>
                  <a:lnTo>
                    <a:pt x="234" y="120"/>
                  </a:lnTo>
                  <a:lnTo>
                    <a:pt x="231" y="106"/>
                  </a:lnTo>
                  <a:lnTo>
                    <a:pt x="227" y="94"/>
                  </a:lnTo>
                  <a:lnTo>
                    <a:pt x="223" y="82"/>
                  </a:lnTo>
                  <a:lnTo>
                    <a:pt x="216" y="71"/>
                  </a:lnTo>
                  <a:lnTo>
                    <a:pt x="213" y="67"/>
                  </a:lnTo>
                  <a:lnTo>
                    <a:pt x="210" y="63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198" y="53"/>
                  </a:lnTo>
                  <a:lnTo>
                    <a:pt x="194" y="49"/>
                  </a:lnTo>
                  <a:lnTo>
                    <a:pt x="189" y="47"/>
                  </a:lnTo>
                  <a:lnTo>
                    <a:pt x="184" y="45"/>
                  </a:lnTo>
                  <a:lnTo>
                    <a:pt x="173" y="42"/>
                  </a:lnTo>
                  <a:lnTo>
                    <a:pt x="162" y="40"/>
                  </a:lnTo>
                  <a:lnTo>
                    <a:pt x="155" y="39"/>
                  </a:lnTo>
                  <a:lnTo>
                    <a:pt x="149" y="39"/>
                  </a:lnTo>
                  <a:lnTo>
                    <a:pt x="142" y="39"/>
                  </a:lnTo>
                  <a:lnTo>
                    <a:pt x="133" y="40"/>
                  </a:lnTo>
                  <a:lnTo>
                    <a:pt x="126" y="42"/>
                  </a:lnTo>
                  <a:lnTo>
                    <a:pt x="119" y="44"/>
                  </a:lnTo>
                  <a:lnTo>
                    <a:pt x="112" y="46"/>
                  </a:lnTo>
                  <a:lnTo>
                    <a:pt x="106" y="50"/>
                  </a:lnTo>
                  <a:lnTo>
                    <a:pt x="100" y="55"/>
                  </a:lnTo>
                  <a:lnTo>
                    <a:pt x="94" y="59"/>
                  </a:lnTo>
                  <a:lnTo>
                    <a:pt x="89" y="63"/>
                  </a:lnTo>
                  <a:lnTo>
                    <a:pt x="85" y="68"/>
                  </a:lnTo>
                  <a:lnTo>
                    <a:pt x="82" y="73"/>
                  </a:lnTo>
                  <a:lnTo>
                    <a:pt x="79" y="78"/>
                  </a:lnTo>
                  <a:lnTo>
                    <a:pt x="77" y="83"/>
                  </a:lnTo>
                  <a:lnTo>
                    <a:pt x="76" y="89"/>
                  </a:lnTo>
                  <a:lnTo>
                    <a:pt x="75" y="95"/>
                  </a:lnTo>
                  <a:lnTo>
                    <a:pt x="75" y="101"/>
                  </a:lnTo>
                  <a:lnTo>
                    <a:pt x="75" y="107"/>
                  </a:lnTo>
                  <a:lnTo>
                    <a:pt x="76" y="114"/>
                  </a:lnTo>
                  <a:lnTo>
                    <a:pt x="78" y="120"/>
                  </a:lnTo>
                  <a:lnTo>
                    <a:pt x="81" y="125"/>
                  </a:lnTo>
                  <a:lnTo>
                    <a:pt x="85" y="130"/>
                  </a:lnTo>
                  <a:lnTo>
                    <a:pt x="89" y="136"/>
                  </a:lnTo>
                  <a:lnTo>
                    <a:pt x="96" y="141"/>
                  </a:lnTo>
                  <a:lnTo>
                    <a:pt x="102" y="145"/>
                  </a:lnTo>
                  <a:lnTo>
                    <a:pt x="124" y="157"/>
                  </a:lnTo>
                  <a:lnTo>
                    <a:pt x="162" y="176"/>
                  </a:lnTo>
                  <a:lnTo>
                    <a:pt x="204" y="197"/>
                  </a:lnTo>
                  <a:lnTo>
                    <a:pt x="219" y="205"/>
                  </a:lnTo>
                  <a:lnTo>
                    <a:pt x="232" y="213"/>
                  </a:lnTo>
                  <a:lnTo>
                    <a:pt x="243" y="221"/>
                  </a:lnTo>
                  <a:lnTo>
                    <a:pt x="252" y="228"/>
                  </a:lnTo>
                  <a:lnTo>
                    <a:pt x="259" y="237"/>
                  </a:lnTo>
                  <a:lnTo>
                    <a:pt x="263" y="241"/>
                  </a:lnTo>
                  <a:lnTo>
                    <a:pt x="266" y="245"/>
                  </a:lnTo>
                  <a:lnTo>
                    <a:pt x="269" y="250"/>
                  </a:lnTo>
                  <a:lnTo>
                    <a:pt x="272" y="257"/>
                  </a:lnTo>
                  <a:lnTo>
                    <a:pt x="274" y="263"/>
                  </a:lnTo>
                  <a:lnTo>
                    <a:pt x="276" y="269"/>
                  </a:lnTo>
                  <a:lnTo>
                    <a:pt x="278" y="277"/>
                  </a:lnTo>
                  <a:lnTo>
                    <a:pt x="279" y="284"/>
                  </a:lnTo>
                  <a:lnTo>
                    <a:pt x="279" y="291"/>
                  </a:lnTo>
                  <a:lnTo>
                    <a:pt x="279" y="300"/>
                  </a:lnTo>
                  <a:lnTo>
                    <a:pt x="279" y="312"/>
                  </a:lnTo>
                  <a:lnTo>
                    <a:pt x="278" y="319"/>
                  </a:lnTo>
                  <a:lnTo>
                    <a:pt x="277" y="325"/>
                  </a:lnTo>
                  <a:lnTo>
                    <a:pt x="274" y="336"/>
                  </a:lnTo>
                  <a:lnTo>
                    <a:pt x="271" y="347"/>
                  </a:lnTo>
                  <a:lnTo>
                    <a:pt x="266" y="358"/>
                  </a:lnTo>
                  <a:lnTo>
                    <a:pt x="263" y="363"/>
                  </a:lnTo>
                  <a:lnTo>
                    <a:pt x="259" y="368"/>
                  </a:lnTo>
                  <a:lnTo>
                    <a:pt x="251" y="377"/>
                  </a:lnTo>
                  <a:lnTo>
                    <a:pt x="247" y="382"/>
                  </a:lnTo>
                  <a:lnTo>
                    <a:pt x="243" y="386"/>
                  </a:lnTo>
                  <a:lnTo>
                    <a:pt x="233" y="394"/>
                  </a:lnTo>
                  <a:lnTo>
                    <a:pt x="222" y="402"/>
                  </a:lnTo>
                  <a:lnTo>
                    <a:pt x="216" y="405"/>
                  </a:lnTo>
                  <a:lnTo>
                    <a:pt x="210" y="408"/>
                  </a:lnTo>
                  <a:lnTo>
                    <a:pt x="205" y="411"/>
                  </a:lnTo>
                  <a:lnTo>
                    <a:pt x="198" y="413"/>
                  </a:lnTo>
                  <a:lnTo>
                    <a:pt x="191" y="415"/>
                  </a:lnTo>
                  <a:lnTo>
                    <a:pt x="185" y="417"/>
                  </a:lnTo>
                  <a:lnTo>
                    <a:pt x="171" y="420"/>
                  </a:lnTo>
                  <a:lnTo>
                    <a:pt x="164" y="421"/>
                  </a:lnTo>
                  <a:lnTo>
                    <a:pt x="156" y="422"/>
                  </a:lnTo>
                  <a:lnTo>
                    <a:pt x="141" y="423"/>
                  </a:lnTo>
                  <a:lnTo>
                    <a:pt x="127" y="422"/>
                  </a:lnTo>
                  <a:lnTo>
                    <a:pt x="113" y="420"/>
                  </a:lnTo>
                  <a:lnTo>
                    <a:pt x="100" y="416"/>
                  </a:lnTo>
                  <a:lnTo>
                    <a:pt x="86" y="412"/>
                  </a:lnTo>
                  <a:lnTo>
                    <a:pt x="80" y="410"/>
                  </a:lnTo>
                  <a:lnTo>
                    <a:pt x="74" y="407"/>
                  </a:lnTo>
                  <a:lnTo>
                    <a:pt x="67" y="404"/>
                  </a:lnTo>
                  <a:lnTo>
                    <a:pt x="61" y="401"/>
                  </a:lnTo>
                  <a:lnTo>
                    <a:pt x="48" y="392"/>
                  </a:lnTo>
                  <a:lnTo>
                    <a:pt x="37" y="384"/>
                  </a:lnTo>
                  <a:lnTo>
                    <a:pt x="15" y="427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CustomShape 13"/>
            <p:cNvSpPr/>
            <p:nvPr/>
          </p:nvSpPr>
          <p:spPr>
            <a:xfrm>
              <a:off x="1085904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1" h="573">
                  <a:moveTo>
                    <a:pt x="151" y="160"/>
                  </a:moveTo>
                  <a:lnTo>
                    <a:pt x="151" y="504"/>
                  </a:lnTo>
                  <a:lnTo>
                    <a:pt x="151" y="511"/>
                  </a:lnTo>
                  <a:lnTo>
                    <a:pt x="151" y="519"/>
                  </a:lnTo>
                  <a:lnTo>
                    <a:pt x="152" y="525"/>
                  </a:lnTo>
                  <a:lnTo>
                    <a:pt x="155" y="530"/>
                  </a:lnTo>
                  <a:lnTo>
                    <a:pt x="157" y="534"/>
                  </a:lnTo>
                  <a:lnTo>
                    <a:pt x="159" y="539"/>
                  </a:lnTo>
                  <a:lnTo>
                    <a:pt x="160" y="541"/>
                  </a:lnTo>
                  <a:lnTo>
                    <a:pt x="162" y="542"/>
                  </a:lnTo>
                  <a:lnTo>
                    <a:pt x="165" y="545"/>
                  </a:lnTo>
                  <a:lnTo>
                    <a:pt x="172" y="547"/>
                  </a:lnTo>
                  <a:lnTo>
                    <a:pt x="182" y="550"/>
                  </a:lnTo>
                  <a:lnTo>
                    <a:pt x="188" y="550"/>
                  </a:lnTo>
                  <a:lnTo>
                    <a:pt x="194" y="551"/>
                  </a:lnTo>
                  <a:lnTo>
                    <a:pt x="211" y="552"/>
                  </a:lnTo>
                  <a:lnTo>
                    <a:pt x="211" y="573"/>
                  </a:lnTo>
                  <a:lnTo>
                    <a:pt x="180" y="571"/>
                  </a:lnTo>
                  <a:lnTo>
                    <a:pt x="152" y="569"/>
                  </a:lnTo>
                  <a:lnTo>
                    <a:pt x="127" y="569"/>
                  </a:lnTo>
                  <a:lnTo>
                    <a:pt x="106" y="568"/>
                  </a:lnTo>
                  <a:lnTo>
                    <a:pt x="84" y="569"/>
                  </a:lnTo>
                  <a:lnTo>
                    <a:pt x="59" y="569"/>
                  </a:lnTo>
                  <a:lnTo>
                    <a:pt x="32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7" y="551"/>
                  </a:lnTo>
                  <a:lnTo>
                    <a:pt x="30" y="550"/>
                  </a:lnTo>
                  <a:lnTo>
                    <a:pt x="35" y="549"/>
                  </a:lnTo>
                  <a:lnTo>
                    <a:pt x="40" y="547"/>
                  </a:lnTo>
                  <a:lnTo>
                    <a:pt x="43" y="546"/>
                  </a:lnTo>
                  <a:lnTo>
                    <a:pt x="46" y="545"/>
                  </a:lnTo>
                  <a:lnTo>
                    <a:pt x="51" y="542"/>
                  </a:lnTo>
                  <a:lnTo>
                    <a:pt x="53" y="539"/>
                  </a:lnTo>
                  <a:lnTo>
                    <a:pt x="56" y="534"/>
                  </a:lnTo>
                  <a:lnTo>
                    <a:pt x="57" y="530"/>
                  </a:lnTo>
                  <a:lnTo>
                    <a:pt x="59" y="525"/>
                  </a:lnTo>
                  <a:lnTo>
                    <a:pt x="60" y="519"/>
                  </a:lnTo>
                  <a:lnTo>
                    <a:pt x="60" y="511"/>
                  </a:lnTo>
                  <a:lnTo>
                    <a:pt x="61" y="504"/>
                  </a:lnTo>
                  <a:lnTo>
                    <a:pt x="61" y="261"/>
                  </a:lnTo>
                  <a:lnTo>
                    <a:pt x="60" y="253"/>
                  </a:lnTo>
                  <a:lnTo>
                    <a:pt x="60" y="244"/>
                  </a:lnTo>
                  <a:lnTo>
                    <a:pt x="58" y="231"/>
                  </a:lnTo>
                  <a:lnTo>
                    <a:pt x="56" y="225"/>
                  </a:lnTo>
                  <a:lnTo>
                    <a:pt x="54" y="220"/>
                  </a:lnTo>
                  <a:lnTo>
                    <a:pt x="52" y="217"/>
                  </a:lnTo>
                  <a:lnTo>
                    <a:pt x="49" y="214"/>
                  </a:lnTo>
                  <a:lnTo>
                    <a:pt x="46" y="212"/>
                  </a:lnTo>
                  <a:lnTo>
                    <a:pt x="42" y="211"/>
                  </a:lnTo>
                  <a:lnTo>
                    <a:pt x="37" y="210"/>
                  </a:lnTo>
                  <a:lnTo>
                    <a:pt x="32" y="207"/>
                  </a:lnTo>
                  <a:lnTo>
                    <a:pt x="18" y="206"/>
                  </a:lnTo>
                  <a:lnTo>
                    <a:pt x="1" y="206"/>
                  </a:lnTo>
                  <a:lnTo>
                    <a:pt x="1" y="186"/>
                  </a:lnTo>
                  <a:lnTo>
                    <a:pt x="39" y="183"/>
                  </a:lnTo>
                  <a:lnTo>
                    <a:pt x="58" y="180"/>
                  </a:lnTo>
                  <a:lnTo>
                    <a:pt x="77" y="177"/>
                  </a:lnTo>
                  <a:lnTo>
                    <a:pt x="96" y="174"/>
                  </a:lnTo>
                  <a:lnTo>
                    <a:pt x="114" y="170"/>
                  </a:lnTo>
                  <a:lnTo>
                    <a:pt x="151" y="160"/>
                  </a:lnTo>
                  <a:close/>
                  <a:moveTo>
                    <a:pt x="102" y="0"/>
                  </a:moveTo>
                  <a:lnTo>
                    <a:pt x="107" y="0"/>
                  </a:lnTo>
                  <a:lnTo>
                    <a:pt x="113" y="1"/>
                  </a:lnTo>
                  <a:lnTo>
                    <a:pt x="118" y="2"/>
                  </a:lnTo>
                  <a:lnTo>
                    <a:pt x="123" y="4"/>
                  </a:lnTo>
                  <a:lnTo>
                    <a:pt x="127" y="7"/>
                  </a:lnTo>
                  <a:lnTo>
                    <a:pt x="132" y="10"/>
                  </a:lnTo>
                  <a:lnTo>
                    <a:pt x="136" y="13"/>
                  </a:lnTo>
                  <a:lnTo>
                    <a:pt x="140" y="16"/>
                  </a:lnTo>
                  <a:lnTo>
                    <a:pt x="146" y="25"/>
                  </a:lnTo>
                  <a:lnTo>
                    <a:pt x="149" y="30"/>
                  </a:lnTo>
                  <a:lnTo>
                    <a:pt x="151" y="35"/>
                  </a:lnTo>
                  <a:lnTo>
                    <a:pt x="154" y="40"/>
                  </a:lnTo>
                  <a:lnTo>
                    <a:pt x="155" y="45"/>
                  </a:lnTo>
                  <a:lnTo>
                    <a:pt x="155" y="52"/>
                  </a:lnTo>
                  <a:lnTo>
                    <a:pt x="156" y="57"/>
                  </a:lnTo>
                  <a:lnTo>
                    <a:pt x="155" y="63"/>
                  </a:lnTo>
                  <a:lnTo>
                    <a:pt x="155" y="69"/>
                  </a:lnTo>
                  <a:lnTo>
                    <a:pt x="154" y="75"/>
                  </a:lnTo>
                  <a:lnTo>
                    <a:pt x="151" y="80"/>
                  </a:lnTo>
                  <a:lnTo>
                    <a:pt x="149" y="84"/>
                  </a:lnTo>
                  <a:lnTo>
                    <a:pt x="147" y="90"/>
                  </a:lnTo>
                  <a:lnTo>
                    <a:pt x="145" y="92"/>
                  </a:lnTo>
                  <a:lnTo>
                    <a:pt x="144" y="94"/>
                  </a:lnTo>
                  <a:lnTo>
                    <a:pt x="140" y="98"/>
                  </a:lnTo>
                  <a:lnTo>
                    <a:pt x="137" y="102"/>
                  </a:lnTo>
                  <a:lnTo>
                    <a:pt x="133" y="105"/>
                  </a:lnTo>
                  <a:lnTo>
                    <a:pt x="127" y="109"/>
                  </a:lnTo>
                  <a:lnTo>
                    <a:pt x="123" y="111"/>
                  </a:lnTo>
                  <a:lnTo>
                    <a:pt x="118" y="113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2" y="115"/>
                  </a:lnTo>
                  <a:lnTo>
                    <a:pt x="97" y="114"/>
                  </a:lnTo>
                  <a:lnTo>
                    <a:pt x="92" y="114"/>
                  </a:lnTo>
                  <a:lnTo>
                    <a:pt x="86" y="112"/>
                  </a:lnTo>
                  <a:lnTo>
                    <a:pt x="82" y="111"/>
                  </a:lnTo>
                  <a:lnTo>
                    <a:pt x="77" y="109"/>
                  </a:lnTo>
                  <a:lnTo>
                    <a:pt x="73" y="105"/>
                  </a:lnTo>
                  <a:lnTo>
                    <a:pt x="69" y="102"/>
                  </a:lnTo>
                  <a:lnTo>
                    <a:pt x="64" y="98"/>
                  </a:lnTo>
                  <a:lnTo>
                    <a:pt x="61" y="94"/>
                  </a:lnTo>
                  <a:lnTo>
                    <a:pt x="58" y="89"/>
                  </a:lnTo>
                  <a:lnTo>
                    <a:pt x="55" y="84"/>
                  </a:lnTo>
                  <a:lnTo>
                    <a:pt x="53" y="79"/>
                  </a:lnTo>
                  <a:lnTo>
                    <a:pt x="52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49" y="57"/>
                  </a:lnTo>
                  <a:lnTo>
                    <a:pt x="50" y="51"/>
                  </a:lnTo>
                  <a:lnTo>
                    <a:pt x="50" y="45"/>
                  </a:lnTo>
                  <a:lnTo>
                    <a:pt x="52" y="40"/>
                  </a:lnTo>
                  <a:lnTo>
                    <a:pt x="53" y="35"/>
                  </a:lnTo>
                  <a:lnTo>
                    <a:pt x="55" y="30"/>
                  </a:lnTo>
                  <a:lnTo>
                    <a:pt x="58" y="24"/>
                  </a:lnTo>
                  <a:lnTo>
                    <a:pt x="61" y="20"/>
                  </a:lnTo>
                  <a:lnTo>
                    <a:pt x="64" y="16"/>
                  </a:lnTo>
                  <a:lnTo>
                    <a:pt x="69" y="12"/>
                  </a:lnTo>
                  <a:lnTo>
                    <a:pt x="73" y="9"/>
                  </a:lnTo>
                  <a:lnTo>
                    <a:pt x="77" y="7"/>
                  </a:lnTo>
                  <a:lnTo>
                    <a:pt x="81" y="3"/>
                  </a:lnTo>
                  <a:lnTo>
                    <a:pt x="86" y="2"/>
                  </a:lnTo>
                  <a:lnTo>
                    <a:pt x="92" y="1"/>
                  </a:lnTo>
                  <a:lnTo>
                    <a:pt x="97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CustomShape 14"/>
            <p:cNvSpPr/>
            <p:nvPr/>
          </p:nvSpPr>
          <p:spPr>
            <a:xfrm>
              <a:off x="11131560" y="232560"/>
              <a:ext cx="151560" cy="172080"/>
            </a:xfrm>
            <a:custGeom>
              <a:avLst/>
              <a:gdLst/>
              <a:ahLst/>
              <a:cxnLst/>
              <a:rect l="l" t="t" r="r" b="b"/>
              <a:pathLst>
                <a:path w="364" h="413">
                  <a:moveTo>
                    <a:pt x="233" y="338"/>
                  </a:moveTo>
                  <a:lnTo>
                    <a:pt x="226" y="352"/>
                  </a:lnTo>
                  <a:lnTo>
                    <a:pt x="217" y="364"/>
                  </a:lnTo>
                  <a:lnTo>
                    <a:pt x="209" y="374"/>
                  </a:lnTo>
                  <a:lnTo>
                    <a:pt x="206" y="379"/>
                  </a:lnTo>
                  <a:lnTo>
                    <a:pt x="202" y="382"/>
                  </a:lnTo>
                  <a:lnTo>
                    <a:pt x="193" y="390"/>
                  </a:lnTo>
                  <a:lnTo>
                    <a:pt x="184" y="396"/>
                  </a:lnTo>
                  <a:lnTo>
                    <a:pt x="179" y="398"/>
                  </a:lnTo>
                  <a:lnTo>
                    <a:pt x="174" y="401"/>
                  </a:lnTo>
                  <a:lnTo>
                    <a:pt x="165" y="405"/>
                  </a:lnTo>
                  <a:lnTo>
                    <a:pt x="160" y="406"/>
                  </a:lnTo>
                  <a:lnTo>
                    <a:pt x="154" y="409"/>
                  </a:lnTo>
                  <a:lnTo>
                    <a:pt x="143" y="411"/>
                  </a:lnTo>
                  <a:lnTo>
                    <a:pt x="131" y="412"/>
                  </a:lnTo>
                  <a:lnTo>
                    <a:pt x="120" y="413"/>
                  </a:lnTo>
                  <a:lnTo>
                    <a:pt x="107" y="412"/>
                  </a:lnTo>
                  <a:lnTo>
                    <a:pt x="96" y="411"/>
                  </a:lnTo>
                  <a:lnTo>
                    <a:pt x="84" y="409"/>
                  </a:lnTo>
                  <a:lnTo>
                    <a:pt x="73" y="405"/>
                  </a:lnTo>
                  <a:lnTo>
                    <a:pt x="68" y="403"/>
                  </a:lnTo>
                  <a:lnTo>
                    <a:pt x="63" y="401"/>
                  </a:lnTo>
                  <a:lnTo>
                    <a:pt x="54" y="397"/>
                  </a:lnTo>
                  <a:lnTo>
                    <a:pt x="45" y="391"/>
                  </a:lnTo>
                  <a:lnTo>
                    <a:pt x="37" y="384"/>
                  </a:lnTo>
                  <a:lnTo>
                    <a:pt x="28" y="377"/>
                  </a:lnTo>
                  <a:lnTo>
                    <a:pt x="21" y="369"/>
                  </a:lnTo>
                  <a:lnTo>
                    <a:pt x="18" y="363"/>
                  </a:lnTo>
                  <a:lnTo>
                    <a:pt x="15" y="359"/>
                  </a:lnTo>
                  <a:lnTo>
                    <a:pt x="12" y="355"/>
                  </a:lnTo>
                  <a:lnTo>
                    <a:pt x="9" y="350"/>
                  </a:lnTo>
                  <a:lnTo>
                    <a:pt x="5" y="339"/>
                  </a:lnTo>
                  <a:lnTo>
                    <a:pt x="3" y="329"/>
                  </a:lnTo>
                  <a:lnTo>
                    <a:pt x="2" y="322"/>
                  </a:lnTo>
                  <a:lnTo>
                    <a:pt x="1" y="317"/>
                  </a:lnTo>
                  <a:lnTo>
                    <a:pt x="0" y="304"/>
                  </a:lnTo>
                  <a:lnTo>
                    <a:pt x="1" y="295"/>
                  </a:lnTo>
                  <a:lnTo>
                    <a:pt x="2" y="285"/>
                  </a:lnTo>
                  <a:lnTo>
                    <a:pt x="4" y="277"/>
                  </a:lnTo>
                  <a:lnTo>
                    <a:pt x="6" y="269"/>
                  </a:lnTo>
                  <a:lnTo>
                    <a:pt x="9" y="260"/>
                  </a:lnTo>
                  <a:lnTo>
                    <a:pt x="14" y="252"/>
                  </a:lnTo>
                  <a:lnTo>
                    <a:pt x="19" y="244"/>
                  </a:lnTo>
                  <a:lnTo>
                    <a:pt x="24" y="237"/>
                  </a:lnTo>
                  <a:lnTo>
                    <a:pt x="30" y="231"/>
                  </a:lnTo>
                  <a:lnTo>
                    <a:pt x="38" y="223"/>
                  </a:lnTo>
                  <a:lnTo>
                    <a:pt x="45" y="217"/>
                  </a:lnTo>
                  <a:lnTo>
                    <a:pt x="54" y="211"/>
                  </a:lnTo>
                  <a:lnTo>
                    <a:pt x="63" y="206"/>
                  </a:lnTo>
                  <a:lnTo>
                    <a:pt x="72" y="199"/>
                  </a:lnTo>
                  <a:lnTo>
                    <a:pt x="83" y="194"/>
                  </a:lnTo>
                  <a:lnTo>
                    <a:pt x="94" y="190"/>
                  </a:lnTo>
                  <a:lnTo>
                    <a:pt x="109" y="185"/>
                  </a:lnTo>
                  <a:lnTo>
                    <a:pt x="124" y="179"/>
                  </a:lnTo>
                  <a:lnTo>
                    <a:pt x="139" y="175"/>
                  </a:lnTo>
                  <a:lnTo>
                    <a:pt x="154" y="171"/>
                  </a:lnTo>
                  <a:lnTo>
                    <a:pt x="170" y="167"/>
                  </a:lnTo>
                  <a:lnTo>
                    <a:pt x="187" y="163"/>
                  </a:lnTo>
                  <a:lnTo>
                    <a:pt x="205" y="160"/>
                  </a:lnTo>
                  <a:lnTo>
                    <a:pt x="221" y="158"/>
                  </a:lnTo>
                  <a:lnTo>
                    <a:pt x="221" y="104"/>
                  </a:lnTo>
                  <a:lnTo>
                    <a:pt x="221" y="94"/>
                  </a:lnTo>
                  <a:lnTo>
                    <a:pt x="221" y="86"/>
                  </a:lnTo>
                  <a:lnTo>
                    <a:pt x="220" y="78"/>
                  </a:lnTo>
                  <a:lnTo>
                    <a:pt x="219" y="71"/>
                  </a:lnTo>
                  <a:lnTo>
                    <a:pt x="216" y="58"/>
                  </a:lnTo>
                  <a:lnTo>
                    <a:pt x="213" y="53"/>
                  </a:lnTo>
                  <a:lnTo>
                    <a:pt x="211" y="49"/>
                  </a:lnTo>
                  <a:lnTo>
                    <a:pt x="207" y="44"/>
                  </a:lnTo>
                  <a:lnTo>
                    <a:pt x="202" y="38"/>
                  </a:lnTo>
                  <a:lnTo>
                    <a:pt x="195" y="34"/>
                  </a:lnTo>
                  <a:lnTo>
                    <a:pt x="189" y="31"/>
                  </a:lnTo>
                  <a:lnTo>
                    <a:pt x="183" y="28"/>
                  </a:lnTo>
                  <a:lnTo>
                    <a:pt x="175" y="26"/>
                  </a:lnTo>
                  <a:lnTo>
                    <a:pt x="167" y="25"/>
                  </a:lnTo>
                  <a:lnTo>
                    <a:pt x="157" y="25"/>
                  </a:lnTo>
                  <a:lnTo>
                    <a:pt x="150" y="25"/>
                  </a:lnTo>
                  <a:lnTo>
                    <a:pt x="144" y="26"/>
                  </a:lnTo>
                  <a:lnTo>
                    <a:pt x="137" y="27"/>
                  </a:lnTo>
                  <a:lnTo>
                    <a:pt x="131" y="29"/>
                  </a:lnTo>
                  <a:lnTo>
                    <a:pt x="125" y="31"/>
                  </a:lnTo>
                  <a:lnTo>
                    <a:pt x="120" y="33"/>
                  </a:lnTo>
                  <a:lnTo>
                    <a:pt x="114" y="36"/>
                  </a:lnTo>
                  <a:lnTo>
                    <a:pt x="109" y="40"/>
                  </a:lnTo>
                  <a:lnTo>
                    <a:pt x="104" y="46"/>
                  </a:lnTo>
                  <a:lnTo>
                    <a:pt x="102" y="49"/>
                  </a:lnTo>
                  <a:lnTo>
                    <a:pt x="100" y="51"/>
                  </a:lnTo>
                  <a:lnTo>
                    <a:pt x="98" y="57"/>
                  </a:lnTo>
                  <a:lnTo>
                    <a:pt x="97" y="61"/>
                  </a:lnTo>
                  <a:lnTo>
                    <a:pt x="97" y="65"/>
                  </a:lnTo>
                  <a:lnTo>
                    <a:pt x="97" y="72"/>
                  </a:lnTo>
                  <a:lnTo>
                    <a:pt x="99" y="84"/>
                  </a:lnTo>
                  <a:lnTo>
                    <a:pt x="99" y="97"/>
                  </a:lnTo>
                  <a:lnTo>
                    <a:pt x="99" y="107"/>
                  </a:lnTo>
                  <a:lnTo>
                    <a:pt x="97" y="115"/>
                  </a:lnTo>
                  <a:lnTo>
                    <a:pt x="96" y="118"/>
                  </a:lnTo>
                  <a:lnTo>
                    <a:pt x="93" y="121"/>
                  </a:lnTo>
                  <a:lnTo>
                    <a:pt x="91" y="125"/>
                  </a:lnTo>
                  <a:lnTo>
                    <a:pt x="89" y="128"/>
                  </a:lnTo>
                  <a:lnTo>
                    <a:pt x="86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5"/>
                  </a:lnTo>
                  <a:lnTo>
                    <a:pt x="72" y="136"/>
                  </a:lnTo>
                  <a:lnTo>
                    <a:pt x="68" y="137"/>
                  </a:lnTo>
                  <a:lnTo>
                    <a:pt x="64" y="137"/>
                  </a:lnTo>
                  <a:lnTo>
                    <a:pt x="59" y="137"/>
                  </a:lnTo>
                  <a:lnTo>
                    <a:pt x="51" y="137"/>
                  </a:lnTo>
                  <a:lnTo>
                    <a:pt x="47" y="136"/>
                  </a:lnTo>
                  <a:lnTo>
                    <a:pt x="44" y="135"/>
                  </a:lnTo>
                  <a:lnTo>
                    <a:pt x="38" y="133"/>
                  </a:lnTo>
                  <a:lnTo>
                    <a:pt x="34" y="129"/>
                  </a:lnTo>
                  <a:lnTo>
                    <a:pt x="29" y="125"/>
                  </a:lnTo>
                  <a:lnTo>
                    <a:pt x="28" y="121"/>
                  </a:lnTo>
                  <a:lnTo>
                    <a:pt x="27" y="118"/>
                  </a:lnTo>
                  <a:lnTo>
                    <a:pt x="26" y="115"/>
                  </a:lnTo>
                  <a:lnTo>
                    <a:pt x="25" y="111"/>
                  </a:lnTo>
                  <a:lnTo>
                    <a:pt x="25" y="102"/>
                  </a:lnTo>
                  <a:lnTo>
                    <a:pt x="25" y="93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30" y="74"/>
                  </a:lnTo>
                  <a:lnTo>
                    <a:pt x="35" y="66"/>
                  </a:lnTo>
                  <a:lnTo>
                    <a:pt x="40" y="56"/>
                  </a:lnTo>
                  <a:lnTo>
                    <a:pt x="43" y="52"/>
                  </a:lnTo>
                  <a:lnTo>
                    <a:pt x="46" y="49"/>
                  </a:lnTo>
                  <a:lnTo>
                    <a:pt x="55" y="40"/>
                  </a:lnTo>
                  <a:lnTo>
                    <a:pt x="64" y="33"/>
                  </a:lnTo>
                  <a:lnTo>
                    <a:pt x="75" y="26"/>
                  </a:lnTo>
                  <a:lnTo>
                    <a:pt x="86" y="18"/>
                  </a:lnTo>
                  <a:lnTo>
                    <a:pt x="92" y="16"/>
                  </a:lnTo>
                  <a:lnTo>
                    <a:pt x="99" y="13"/>
                  </a:lnTo>
                  <a:lnTo>
                    <a:pt x="112" y="9"/>
                  </a:lnTo>
                  <a:lnTo>
                    <a:pt x="125" y="5"/>
                  </a:lnTo>
                  <a:lnTo>
                    <a:pt x="140" y="3"/>
                  </a:lnTo>
                  <a:lnTo>
                    <a:pt x="147" y="2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2" y="0"/>
                  </a:lnTo>
                  <a:lnTo>
                    <a:pt x="193" y="2"/>
                  </a:lnTo>
                  <a:lnTo>
                    <a:pt x="204" y="3"/>
                  </a:lnTo>
                  <a:lnTo>
                    <a:pt x="214" y="5"/>
                  </a:lnTo>
                  <a:lnTo>
                    <a:pt x="225" y="8"/>
                  </a:lnTo>
                  <a:lnTo>
                    <a:pt x="234" y="11"/>
                  </a:lnTo>
                  <a:lnTo>
                    <a:pt x="238" y="13"/>
                  </a:lnTo>
                  <a:lnTo>
                    <a:pt x="244" y="15"/>
                  </a:lnTo>
                  <a:lnTo>
                    <a:pt x="252" y="19"/>
                  </a:lnTo>
                  <a:lnTo>
                    <a:pt x="262" y="26"/>
                  </a:lnTo>
                  <a:lnTo>
                    <a:pt x="272" y="33"/>
                  </a:lnTo>
                  <a:lnTo>
                    <a:pt x="280" y="41"/>
                  </a:lnTo>
                  <a:lnTo>
                    <a:pt x="284" y="46"/>
                  </a:lnTo>
                  <a:lnTo>
                    <a:pt x="288" y="50"/>
                  </a:lnTo>
                  <a:lnTo>
                    <a:pt x="291" y="54"/>
                  </a:lnTo>
                  <a:lnTo>
                    <a:pt x="294" y="59"/>
                  </a:lnTo>
                  <a:lnTo>
                    <a:pt x="299" y="69"/>
                  </a:lnTo>
                  <a:lnTo>
                    <a:pt x="303" y="80"/>
                  </a:lnTo>
                  <a:lnTo>
                    <a:pt x="305" y="86"/>
                  </a:lnTo>
                  <a:lnTo>
                    <a:pt x="306" y="92"/>
                  </a:lnTo>
                  <a:lnTo>
                    <a:pt x="309" y="106"/>
                  </a:lnTo>
                  <a:lnTo>
                    <a:pt x="311" y="122"/>
                  </a:lnTo>
                  <a:lnTo>
                    <a:pt x="312" y="142"/>
                  </a:lnTo>
                  <a:lnTo>
                    <a:pt x="312" y="165"/>
                  </a:lnTo>
                  <a:lnTo>
                    <a:pt x="312" y="320"/>
                  </a:lnTo>
                  <a:lnTo>
                    <a:pt x="313" y="335"/>
                  </a:lnTo>
                  <a:lnTo>
                    <a:pt x="314" y="348"/>
                  </a:lnTo>
                  <a:lnTo>
                    <a:pt x="315" y="358"/>
                  </a:lnTo>
                  <a:lnTo>
                    <a:pt x="317" y="366"/>
                  </a:lnTo>
                  <a:lnTo>
                    <a:pt x="318" y="371"/>
                  </a:lnTo>
                  <a:lnTo>
                    <a:pt x="320" y="374"/>
                  </a:lnTo>
                  <a:lnTo>
                    <a:pt x="323" y="377"/>
                  </a:lnTo>
                  <a:lnTo>
                    <a:pt x="326" y="379"/>
                  </a:lnTo>
                  <a:lnTo>
                    <a:pt x="330" y="381"/>
                  </a:lnTo>
                  <a:lnTo>
                    <a:pt x="334" y="382"/>
                  </a:lnTo>
                  <a:lnTo>
                    <a:pt x="339" y="383"/>
                  </a:lnTo>
                  <a:lnTo>
                    <a:pt x="344" y="383"/>
                  </a:lnTo>
                  <a:lnTo>
                    <a:pt x="353" y="382"/>
                  </a:lnTo>
                  <a:lnTo>
                    <a:pt x="364" y="380"/>
                  </a:lnTo>
                  <a:lnTo>
                    <a:pt x="364" y="403"/>
                  </a:lnTo>
                  <a:lnTo>
                    <a:pt x="350" y="406"/>
                  </a:lnTo>
                  <a:lnTo>
                    <a:pt x="336" y="409"/>
                  </a:lnTo>
                  <a:lnTo>
                    <a:pt x="322" y="411"/>
                  </a:lnTo>
                  <a:lnTo>
                    <a:pt x="310" y="411"/>
                  </a:lnTo>
                  <a:lnTo>
                    <a:pt x="300" y="411"/>
                  </a:lnTo>
                  <a:lnTo>
                    <a:pt x="291" y="410"/>
                  </a:lnTo>
                  <a:lnTo>
                    <a:pt x="282" y="407"/>
                  </a:lnTo>
                  <a:lnTo>
                    <a:pt x="274" y="404"/>
                  </a:lnTo>
                  <a:lnTo>
                    <a:pt x="268" y="401"/>
                  </a:lnTo>
                  <a:lnTo>
                    <a:pt x="261" y="397"/>
                  </a:lnTo>
                  <a:lnTo>
                    <a:pt x="255" y="392"/>
                  </a:lnTo>
                  <a:lnTo>
                    <a:pt x="250" y="386"/>
                  </a:lnTo>
                  <a:lnTo>
                    <a:pt x="247" y="382"/>
                  </a:lnTo>
                  <a:lnTo>
                    <a:pt x="245" y="377"/>
                  </a:lnTo>
                  <a:lnTo>
                    <a:pt x="241" y="372"/>
                  </a:lnTo>
                  <a:lnTo>
                    <a:pt x="239" y="366"/>
                  </a:lnTo>
                  <a:lnTo>
                    <a:pt x="236" y="353"/>
                  </a:lnTo>
                  <a:lnTo>
                    <a:pt x="233" y="338"/>
                  </a:lnTo>
                  <a:close/>
                  <a:moveTo>
                    <a:pt x="221" y="180"/>
                  </a:moveTo>
                  <a:lnTo>
                    <a:pt x="197" y="186"/>
                  </a:lnTo>
                  <a:lnTo>
                    <a:pt x="175" y="192"/>
                  </a:lnTo>
                  <a:lnTo>
                    <a:pt x="166" y="195"/>
                  </a:lnTo>
                  <a:lnTo>
                    <a:pt x="156" y="198"/>
                  </a:lnTo>
                  <a:lnTo>
                    <a:pt x="148" y="202"/>
                  </a:lnTo>
                  <a:lnTo>
                    <a:pt x="141" y="206"/>
                  </a:lnTo>
                  <a:lnTo>
                    <a:pt x="134" y="210"/>
                  </a:lnTo>
                  <a:lnTo>
                    <a:pt x="129" y="213"/>
                  </a:lnTo>
                  <a:lnTo>
                    <a:pt x="124" y="217"/>
                  </a:lnTo>
                  <a:lnTo>
                    <a:pt x="119" y="221"/>
                  </a:lnTo>
                  <a:lnTo>
                    <a:pt x="114" y="226"/>
                  </a:lnTo>
                  <a:lnTo>
                    <a:pt x="110" y="231"/>
                  </a:lnTo>
                  <a:lnTo>
                    <a:pt x="106" y="236"/>
                  </a:lnTo>
                  <a:lnTo>
                    <a:pt x="103" y="241"/>
                  </a:lnTo>
                  <a:lnTo>
                    <a:pt x="101" y="247"/>
                  </a:lnTo>
                  <a:lnTo>
                    <a:pt x="98" y="253"/>
                  </a:lnTo>
                  <a:lnTo>
                    <a:pt x="96" y="259"/>
                  </a:lnTo>
                  <a:lnTo>
                    <a:pt x="93" y="265"/>
                  </a:lnTo>
                  <a:lnTo>
                    <a:pt x="92" y="272"/>
                  </a:lnTo>
                  <a:lnTo>
                    <a:pt x="91" y="279"/>
                  </a:lnTo>
                  <a:lnTo>
                    <a:pt x="91" y="287"/>
                  </a:lnTo>
                  <a:lnTo>
                    <a:pt x="90" y="294"/>
                  </a:lnTo>
                  <a:lnTo>
                    <a:pt x="91" y="302"/>
                  </a:lnTo>
                  <a:lnTo>
                    <a:pt x="91" y="311"/>
                  </a:lnTo>
                  <a:lnTo>
                    <a:pt x="93" y="319"/>
                  </a:lnTo>
                  <a:lnTo>
                    <a:pt x="94" y="326"/>
                  </a:lnTo>
                  <a:lnTo>
                    <a:pt x="98" y="333"/>
                  </a:lnTo>
                  <a:lnTo>
                    <a:pt x="100" y="339"/>
                  </a:lnTo>
                  <a:lnTo>
                    <a:pt x="103" y="345"/>
                  </a:lnTo>
                  <a:lnTo>
                    <a:pt x="105" y="348"/>
                  </a:lnTo>
                  <a:lnTo>
                    <a:pt x="107" y="351"/>
                  </a:lnTo>
                  <a:lnTo>
                    <a:pt x="111" y="355"/>
                  </a:lnTo>
                  <a:lnTo>
                    <a:pt x="117" y="359"/>
                  </a:lnTo>
                  <a:lnTo>
                    <a:pt x="122" y="363"/>
                  </a:lnTo>
                  <a:lnTo>
                    <a:pt x="127" y="366"/>
                  </a:lnTo>
                  <a:lnTo>
                    <a:pt x="132" y="369"/>
                  </a:lnTo>
                  <a:lnTo>
                    <a:pt x="139" y="370"/>
                  </a:lnTo>
                  <a:lnTo>
                    <a:pt x="146" y="371"/>
                  </a:lnTo>
                  <a:lnTo>
                    <a:pt x="152" y="372"/>
                  </a:lnTo>
                  <a:lnTo>
                    <a:pt x="164" y="371"/>
                  </a:lnTo>
                  <a:lnTo>
                    <a:pt x="174" y="369"/>
                  </a:lnTo>
                  <a:lnTo>
                    <a:pt x="178" y="366"/>
                  </a:lnTo>
                  <a:lnTo>
                    <a:pt x="184" y="364"/>
                  </a:lnTo>
                  <a:lnTo>
                    <a:pt x="192" y="360"/>
                  </a:lnTo>
                  <a:lnTo>
                    <a:pt x="195" y="357"/>
                  </a:lnTo>
                  <a:lnTo>
                    <a:pt x="199" y="353"/>
                  </a:lnTo>
                  <a:lnTo>
                    <a:pt x="203" y="350"/>
                  </a:lnTo>
                  <a:lnTo>
                    <a:pt x="206" y="345"/>
                  </a:lnTo>
                  <a:lnTo>
                    <a:pt x="211" y="336"/>
                  </a:lnTo>
                  <a:lnTo>
                    <a:pt x="213" y="331"/>
                  </a:lnTo>
                  <a:lnTo>
                    <a:pt x="215" y="325"/>
                  </a:lnTo>
                  <a:lnTo>
                    <a:pt x="218" y="313"/>
                  </a:lnTo>
                  <a:lnTo>
                    <a:pt x="220" y="297"/>
                  </a:lnTo>
                  <a:lnTo>
                    <a:pt x="221" y="279"/>
                  </a:lnTo>
                  <a:lnTo>
                    <a:pt x="221" y="258"/>
                  </a:lnTo>
                  <a:lnTo>
                    <a:pt x="221" y="18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CustomShape 15"/>
            <p:cNvSpPr/>
            <p:nvPr/>
          </p:nvSpPr>
          <p:spPr>
            <a:xfrm>
              <a:off x="11413440" y="184680"/>
              <a:ext cx="100440" cy="219960"/>
            </a:xfrm>
            <a:custGeom>
              <a:avLst/>
              <a:gdLst/>
              <a:ahLst/>
              <a:cxnLst/>
              <a:rect l="l" t="t" r="r" b="b"/>
              <a:pathLst>
                <a:path w="240" h="525">
                  <a:moveTo>
                    <a:pt x="240" y="465"/>
                  </a:moveTo>
                  <a:lnTo>
                    <a:pt x="240" y="494"/>
                  </a:lnTo>
                  <a:lnTo>
                    <a:pt x="229" y="502"/>
                  </a:lnTo>
                  <a:lnTo>
                    <a:pt x="217" y="508"/>
                  </a:lnTo>
                  <a:lnTo>
                    <a:pt x="205" y="513"/>
                  </a:lnTo>
                  <a:lnTo>
                    <a:pt x="194" y="517"/>
                  </a:lnTo>
                  <a:lnTo>
                    <a:pt x="182" y="520"/>
                  </a:lnTo>
                  <a:lnTo>
                    <a:pt x="172" y="523"/>
                  </a:lnTo>
                  <a:lnTo>
                    <a:pt x="160" y="524"/>
                  </a:lnTo>
                  <a:lnTo>
                    <a:pt x="149" y="525"/>
                  </a:lnTo>
                  <a:lnTo>
                    <a:pt x="134" y="524"/>
                  </a:lnTo>
                  <a:lnTo>
                    <a:pt x="120" y="522"/>
                  </a:lnTo>
                  <a:lnTo>
                    <a:pt x="114" y="520"/>
                  </a:lnTo>
                  <a:lnTo>
                    <a:pt x="108" y="518"/>
                  </a:lnTo>
                  <a:lnTo>
                    <a:pt x="96" y="514"/>
                  </a:lnTo>
                  <a:lnTo>
                    <a:pt x="86" y="508"/>
                  </a:lnTo>
                  <a:lnTo>
                    <a:pt x="82" y="505"/>
                  </a:lnTo>
                  <a:lnTo>
                    <a:pt x="77" y="502"/>
                  </a:lnTo>
                  <a:lnTo>
                    <a:pt x="69" y="492"/>
                  </a:lnTo>
                  <a:lnTo>
                    <a:pt x="62" y="483"/>
                  </a:lnTo>
                  <a:lnTo>
                    <a:pt x="60" y="479"/>
                  </a:lnTo>
                  <a:lnTo>
                    <a:pt x="57" y="475"/>
                  </a:lnTo>
                  <a:lnTo>
                    <a:pt x="54" y="467"/>
                  </a:lnTo>
                  <a:lnTo>
                    <a:pt x="51" y="457"/>
                  </a:lnTo>
                  <a:lnTo>
                    <a:pt x="49" y="447"/>
                  </a:lnTo>
                  <a:lnTo>
                    <a:pt x="48" y="441"/>
                  </a:lnTo>
                  <a:lnTo>
                    <a:pt x="48" y="434"/>
                  </a:lnTo>
                  <a:lnTo>
                    <a:pt x="47" y="422"/>
                  </a:lnTo>
                  <a:lnTo>
                    <a:pt x="46" y="408"/>
                  </a:lnTo>
                  <a:lnTo>
                    <a:pt x="46" y="393"/>
                  </a:lnTo>
                  <a:lnTo>
                    <a:pt x="51" y="153"/>
                  </a:lnTo>
                  <a:lnTo>
                    <a:pt x="0" y="153"/>
                  </a:lnTo>
                  <a:lnTo>
                    <a:pt x="0" y="125"/>
                  </a:lnTo>
                  <a:lnTo>
                    <a:pt x="11" y="124"/>
                  </a:lnTo>
                  <a:lnTo>
                    <a:pt x="17" y="123"/>
                  </a:lnTo>
                  <a:lnTo>
                    <a:pt x="22" y="122"/>
                  </a:lnTo>
                  <a:lnTo>
                    <a:pt x="27" y="120"/>
                  </a:lnTo>
                  <a:lnTo>
                    <a:pt x="32" y="119"/>
                  </a:lnTo>
                  <a:lnTo>
                    <a:pt x="42" y="115"/>
                  </a:lnTo>
                  <a:lnTo>
                    <a:pt x="51" y="109"/>
                  </a:lnTo>
                  <a:lnTo>
                    <a:pt x="56" y="106"/>
                  </a:lnTo>
                  <a:lnTo>
                    <a:pt x="61" y="103"/>
                  </a:lnTo>
                  <a:lnTo>
                    <a:pt x="69" y="96"/>
                  </a:lnTo>
                  <a:lnTo>
                    <a:pt x="76" y="87"/>
                  </a:lnTo>
                  <a:lnTo>
                    <a:pt x="80" y="83"/>
                  </a:lnTo>
                  <a:lnTo>
                    <a:pt x="83" y="79"/>
                  </a:lnTo>
                  <a:lnTo>
                    <a:pt x="89" y="69"/>
                  </a:lnTo>
                  <a:lnTo>
                    <a:pt x="95" y="59"/>
                  </a:lnTo>
                  <a:lnTo>
                    <a:pt x="99" y="48"/>
                  </a:lnTo>
                  <a:lnTo>
                    <a:pt x="105" y="38"/>
                  </a:lnTo>
                  <a:lnTo>
                    <a:pt x="109" y="25"/>
                  </a:lnTo>
                  <a:lnTo>
                    <a:pt x="112" y="13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41" y="122"/>
                  </a:lnTo>
                  <a:lnTo>
                    <a:pt x="231" y="122"/>
                  </a:lnTo>
                  <a:lnTo>
                    <a:pt x="231" y="153"/>
                  </a:lnTo>
                  <a:lnTo>
                    <a:pt x="141" y="153"/>
                  </a:lnTo>
                  <a:lnTo>
                    <a:pt x="139" y="400"/>
                  </a:lnTo>
                  <a:lnTo>
                    <a:pt x="140" y="423"/>
                  </a:lnTo>
                  <a:lnTo>
                    <a:pt x="141" y="441"/>
                  </a:lnTo>
                  <a:lnTo>
                    <a:pt x="144" y="454"/>
                  </a:lnTo>
                  <a:lnTo>
                    <a:pt x="146" y="459"/>
                  </a:lnTo>
                  <a:lnTo>
                    <a:pt x="147" y="465"/>
                  </a:lnTo>
                  <a:lnTo>
                    <a:pt x="150" y="470"/>
                  </a:lnTo>
                  <a:lnTo>
                    <a:pt x="153" y="474"/>
                  </a:lnTo>
                  <a:lnTo>
                    <a:pt x="157" y="478"/>
                  </a:lnTo>
                  <a:lnTo>
                    <a:pt x="159" y="480"/>
                  </a:lnTo>
                  <a:lnTo>
                    <a:pt x="161" y="482"/>
                  </a:lnTo>
                  <a:lnTo>
                    <a:pt x="167" y="485"/>
                  </a:lnTo>
                  <a:lnTo>
                    <a:pt x="172" y="486"/>
                  </a:lnTo>
                  <a:lnTo>
                    <a:pt x="178" y="487"/>
                  </a:lnTo>
                  <a:lnTo>
                    <a:pt x="184" y="488"/>
                  </a:lnTo>
                  <a:lnTo>
                    <a:pt x="191" y="487"/>
                  </a:lnTo>
                  <a:lnTo>
                    <a:pt x="197" y="486"/>
                  </a:lnTo>
                  <a:lnTo>
                    <a:pt x="203" y="485"/>
                  </a:lnTo>
                  <a:lnTo>
                    <a:pt x="210" y="482"/>
                  </a:lnTo>
                  <a:lnTo>
                    <a:pt x="217" y="478"/>
                  </a:lnTo>
                  <a:lnTo>
                    <a:pt x="224" y="474"/>
                  </a:lnTo>
                  <a:lnTo>
                    <a:pt x="232" y="470"/>
                  </a:lnTo>
                  <a:lnTo>
                    <a:pt x="240" y="46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CustomShape 16"/>
            <p:cNvSpPr/>
            <p:nvPr/>
          </p:nvSpPr>
          <p:spPr>
            <a:xfrm>
              <a:off x="11529000" y="162720"/>
              <a:ext cx="86760" cy="239400"/>
            </a:xfrm>
            <a:custGeom>
              <a:avLst/>
              <a:gdLst/>
              <a:ahLst/>
              <a:cxnLst/>
              <a:rect l="l" t="t" r="r" b="b"/>
              <a:pathLst>
                <a:path w="210" h="573">
                  <a:moveTo>
                    <a:pt x="150" y="160"/>
                  </a:moveTo>
                  <a:lnTo>
                    <a:pt x="150" y="504"/>
                  </a:lnTo>
                  <a:lnTo>
                    <a:pt x="150" y="511"/>
                  </a:lnTo>
                  <a:lnTo>
                    <a:pt x="150" y="519"/>
                  </a:lnTo>
                  <a:lnTo>
                    <a:pt x="151" y="525"/>
                  </a:lnTo>
                  <a:lnTo>
                    <a:pt x="153" y="530"/>
                  </a:lnTo>
                  <a:lnTo>
                    <a:pt x="155" y="534"/>
                  </a:lnTo>
                  <a:lnTo>
                    <a:pt x="157" y="539"/>
                  </a:lnTo>
                  <a:lnTo>
                    <a:pt x="158" y="541"/>
                  </a:lnTo>
                  <a:lnTo>
                    <a:pt x="160" y="542"/>
                  </a:lnTo>
                  <a:lnTo>
                    <a:pt x="163" y="545"/>
                  </a:lnTo>
                  <a:lnTo>
                    <a:pt x="171" y="547"/>
                  </a:lnTo>
                  <a:lnTo>
                    <a:pt x="180" y="550"/>
                  </a:lnTo>
                  <a:lnTo>
                    <a:pt x="187" y="550"/>
                  </a:lnTo>
                  <a:lnTo>
                    <a:pt x="194" y="551"/>
                  </a:lnTo>
                  <a:lnTo>
                    <a:pt x="210" y="552"/>
                  </a:lnTo>
                  <a:lnTo>
                    <a:pt x="210" y="573"/>
                  </a:lnTo>
                  <a:lnTo>
                    <a:pt x="179" y="571"/>
                  </a:lnTo>
                  <a:lnTo>
                    <a:pt x="151" y="569"/>
                  </a:lnTo>
                  <a:lnTo>
                    <a:pt x="127" y="569"/>
                  </a:lnTo>
                  <a:lnTo>
                    <a:pt x="105" y="568"/>
                  </a:lnTo>
                  <a:lnTo>
                    <a:pt x="83" y="569"/>
                  </a:lnTo>
                  <a:lnTo>
                    <a:pt x="57" y="569"/>
                  </a:lnTo>
                  <a:lnTo>
                    <a:pt x="30" y="571"/>
                  </a:lnTo>
                  <a:lnTo>
                    <a:pt x="0" y="573"/>
                  </a:lnTo>
                  <a:lnTo>
                    <a:pt x="0" y="552"/>
                  </a:lnTo>
                  <a:lnTo>
                    <a:pt x="15" y="551"/>
                  </a:lnTo>
                  <a:lnTo>
                    <a:pt x="28" y="550"/>
                  </a:lnTo>
                  <a:lnTo>
                    <a:pt x="33" y="549"/>
                  </a:lnTo>
                  <a:lnTo>
                    <a:pt x="39" y="547"/>
                  </a:lnTo>
                  <a:lnTo>
                    <a:pt x="43" y="546"/>
                  </a:lnTo>
                  <a:lnTo>
                    <a:pt x="45" y="545"/>
                  </a:lnTo>
                  <a:lnTo>
                    <a:pt x="49" y="542"/>
                  </a:lnTo>
                  <a:lnTo>
                    <a:pt x="51" y="539"/>
                  </a:lnTo>
                  <a:lnTo>
                    <a:pt x="54" y="534"/>
                  </a:lnTo>
                  <a:lnTo>
                    <a:pt x="56" y="530"/>
                  </a:lnTo>
                  <a:lnTo>
                    <a:pt x="57" y="525"/>
                  </a:lnTo>
                  <a:lnTo>
                    <a:pt x="58" y="519"/>
                  </a:lnTo>
                  <a:lnTo>
                    <a:pt x="60" y="511"/>
                  </a:lnTo>
                  <a:lnTo>
                    <a:pt x="60" y="504"/>
                  </a:lnTo>
                  <a:lnTo>
                    <a:pt x="60" y="261"/>
                  </a:lnTo>
                  <a:lnTo>
                    <a:pt x="60" y="253"/>
                  </a:lnTo>
                  <a:lnTo>
                    <a:pt x="58" y="244"/>
                  </a:lnTo>
                  <a:lnTo>
                    <a:pt x="56" y="231"/>
                  </a:lnTo>
                  <a:lnTo>
                    <a:pt x="54" y="225"/>
                  </a:lnTo>
                  <a:lnTo>
                    <a:pt x="52" y="220"/>
                  </a:lnTo>
                  <a:lnTo>
                    <a:pt x="50" y="217"/>
                  </a:lnTo>
                  <a:lnTo>
                    <a:pt x="47" y="214"/>
                  </a:lnTo>
                  <a:lnTo>
                    <a:pt x="45" y="212"/>
                  </a:lnTo>
                  <a:lnTo>
                    <a:pt x="41" y="211"/>
                  </a:lnTo>
                  <a:lnTo>
                    <a:pt x="36" y="210"/>
                  </a:lnTo>
                  <a:lnTo>
                    <a:pt x="30" y="207"/>
                  </a:lnTo>
                  <a:lnTo>
                    <a:pt x="16" y="206"/>
                  </a:lnTo>
                  <a:lnTo>
                    <a:pt x="0" y="206"/>
                  </a:lnTo>
                  <a:lnTo>
                    <a:pt x="0" y="186"/>
                  </a:lnTo>
                  <a:lnTo>
                    <a:pt x="37" y="183"/>
                  </a:lnTo>
                  <a:lnTo>
                    <a:pt x="56" y="180"/>
                  </a:lnTo>
                  <a:lnTo>
                    <a:pt x="75" y="177"/>
                  </a:lnTo>
                  <a:lnTo>
                    <a:pt x="94" y="174"/>
                  </a:lnTo>
                  <a:lnTo>
                    <a:pt x="112" y="170"/>
                  </a:lnTo>
                  <a:lnTo>
                    <a:pt x="150" y="160"/>
                  </a:lnTo>
                  <a:close/>
                  <a:moveTo>
                    <a:pt x="100" y="0"/>
                  </a:moveTo>
                  <a:lnTo>
                    <a:pt x="106" y="0"/>
                  </a:lnTo>
                  <a:lnTo>
                    <a:pt x="111" y="1"/>
                  </a:lnTo>
                  <a:lnTo>
                    <a:pt x="116" y="2"/>
                  </a:lnTo>
                  <a:lnTo>
                    <a:pt x="121" y="4"/>
                  </a:lnTo>
                  <a:lnTo>
                    <a:pt x="126" y="7"/>
                  </a:lnTo>
                  <a:lnTo>
                    <a:pt x="130" y="10"/>
                  </a:lnTo>
                  <a:lnTo>
                    <a:pt x="134" y="13"/>
                  </a:lnTo>
                  <a:lnTo>
                    <a:pt x="138" y="16"/>
                  </a:lnTo>
                  <a:lnTo>
                    <a:pt x="145" y="25"/>
                  </a:lnTo>
                  <a:lnTo>
                    <a:pt x="148" y="30"/>
                  </a:lnTo>
                  <a:lnTo>
                    <a:pt x="150" y="35"/>
                  </a:lnTo>
                  <a:lnTo>
                    <a:pt x="152" y="40"/>
                  </a:lnTo>
                  <a:lnTo>
                    <a:pt x="153" y="45"/>
                  </a:lnTo>
                  <a:lnTo>
                    <a:pt x="153" y="52"/>
                  </a:lnTo>
                  <a:lnTo>
                    <a:pt x="154" y="57"/>
                  </a:lnTo>
                  <a:lnTo>
                    <a:pt x="153" y="63"/>
                  </a:lnTo>
                  <a:lnTo>
                    <a:pt x="153" y="69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8" y="84"/>
                  </a:lnTo>
                  <a:lnTo>
                    <a:pt x="146" y="90"/>
                  </a:lnTo>
                  <a:lnTo>
                    <a:pt x="144" y="92"/>
                  </a:lnTo>
                  <a:lnTo>
                    <a:pt x="142" y="94"/>
                  </a:lnTo>
                  <a:lnTo>
                    <a:pt x="138" y="98"/>
                  </a:lnTo>
                  <a:lnTo>
                    <a:pt x="135" y="102"/>
                  </a:lnTo>
                  <a:lnTo>
                    <a:pt x="131" y="105"/>
                  </a:lnTo>
                  <a:lnTo>
                    <a:pt x="127" y="109"/>
                  </a:lnTo>
                  <a:lnTo>
                    <a:pt x="121" y="111"/>
                  </a:lnTo>
                  <a:lnTo>
                    <a:pt x="117" y="113"/>
                  </a:lnTo>
                  <a:lnTo>
                    <a:pt x="112" y="114"/>
                  </a:lnTo>
                  <a:lnTo>
                    <a:pt x="107" y="114"/>
                  </a:lnTo>
                  <a:lnTo>
                    <a:pt x="100" y="115"/>
                  </a:lnTo>
                  <a:lnTo>
                    <a:pt x="95" y="114"/>
                  </a:lnTo>
                  <a:lnTo>
                    <a:pt x="90" y="114"/>
                  </a:lnTo>
                  <a:lnTo>
                    <a:pt x="85" y="112"/>
                  </a:lnTo>
                  <a:lnTo>
                    <a:pt x="81" y="111"/>
                  </a:lnTo>
                  <a:lnTo>
                    <a:pt x="75" y="109"/>
                  </a:lnTo>
                  <a:lnTo>
                    <a:pt x="71" y="105"/>
                  </a:lnTo>
                  <a:lnTo>
                    <a:pt x="67" y="102"/>
                  </a:lnTo>
                  <a:lnTo>
                    <a:pt x="63" y="98"/>
                  </a:lnTo>
                  <a:lnTo>
                    <a:pt x="60" y="94"/>
                  </a:lnTo>
                  <a:lnTo>
                    <a:pt x="56" y="89"/>
                  </a:lnTo>
                  <a:lnTo>
                    <a:pt x="53" y="84"/>
                  </a:lnTo>
                  <a:lnTo>
                    <a:pt x="51" y="79"/>
                  </a:lnTo>
                  <a:lnTo>
                    <a:pt x="50" y="74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57"/>
                  </a:lnTo>
                  <a:lnTo>
                    <a:pt x="48" y="51"/>
                  </a:lnTo>
                  <a:lnTo>
                    <a:pt x="48" y="45"/>
                  </a:lnTo>
                  <a:lnTo>
                    <a:pt x="50" y="40"/>
                  </a:lnTo>
                  <a:lnTo>
                    <a:pt x="51" y="35"/>
                  </a:lnTo>
                  <a:lnTo>
                    <a:pt x="53" y="30"/>
                  </a:lnTo>
                  <a:lnTo>
                    <a:pt x="56" y="24"/>
                  </a:lnTo>
                  <a:lnTo>
                    <a:pt x="60" y="20"/>
                  </a:lnTo>
                  <a:lnTo>
                    <a:pt x="63" y="16"/>
                  </a:lnTo>
                  <a:lnTo>
                    <a:pt x="67" y="12"/>
                  </a:lnTo>
                  <a:lnTo>
                    <a:pt x="71" y="9"/>
                  </a:lnTo>
                  <a:lnTo>
                    <a:pt x="75" y="7"/>
                  </a:lnTo>
                  <a:lnTo>
                    <a:pt x="79" y="3"/>
                  </a:lnTo>
                  <a:lnTo>
                    <a:pt x="85" y="2"/>
                  </a:lnTo>
                  <a:lnTo>
                    <a:pt x="90" y="1"/>
                  </a:lnTo>
                  <a:lnTo>
                    <a:pt x="95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CustomShape 17"/>
            <p:cNvSpPr/>
            <p:nvPr/>
          </p:nvSpPr>
          <p:spPr>
            <a:xfrm>
              <a:off x="11800800" y="171360"/>
              <a:ext cx="65880" cy="313200"/>
            </a:xfrm>
            <a:custGeom>
              <a:avLst/>
              <a:gdLst/>
              <a:ahLst/>
              <a:cxnLst/>
              <a:rect l="l" t="t" r="r" b="b"/>
              <a:pathLst>
                <a:path w="162" h="749">
                  <a:moveTo>
                    <a:pt x="0" y="725"/>
                  </a:moveTo>
                  <a:lnTo>
                    <a:pt x="89" y="725"/>
                  </a:lnTo>
                  <a:lnTo>
                    <a:pt x="89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62" y="0"/>
                  </a:lnTo>
                  <a:lnTo>
                    <a:pt x="162" y="749"/>
                  </a:lnTo>
                  <a:lnTo>
                    <a:pt x="0" y="749"/>
                  </a:lnTo>
                  <a:lnTo>
                    <a:pt x="0" y="725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18"/>
            <p:cNvSpPr/>
            <p:nvPr/>
          </p:nvSpPr>
          <p:spPr>
            <a:xfrm>
              <a:off x="11307600" y="238680"/>
              <a:ext cx="76680" cy="163440"/>
            </a:xfrm>
            <a:custGeom>
              <a:avLst/>
              <a:gdLst/>
              <a:ahLst/>
              <a:cxnLst/>
              <a:rect l="l" t="t" r="r" b="b"/>
              <a:pathLst>
                <a:path w="186" h="391">
                  <a:moveTo>
                    <a:pt x="48" y="334"/>
                  </a:moveTo>
                  <a:lnTo>
                    <a:pt x="48" y="59"/>
                  </a:lnTo>
                  <a:lnTo>
                    <a:pt x="48" y="50"/>
                  </a:lnTo>
                  <a:lnTo>
                    <a:pt x="47" y="42"/>
                  </a:lnTo>
                  <a:lnTo>
                    <a:pt x="46" y="37"/>
                  </a:lnTo>
                  <a:lnTo>
                    <a:pt x="45" y="35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1" y="29"/>
                  </a:lnTo>
                  <a:lnTo>
                    <a:pt x="39" y="26"/>
                  </a:lnTo>
                  <a:lnTo>
                    <a:pt x="36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0" y="20"/>
                  </a:lnTo>
                  <a:lnTo>
                    <a:pt x="10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4" y="2"/>
                  </a:lnTo>
                  <a:lnTo>
                    <a:pt x="49" y="3"/>
                  </a:lnTo>
                  <a:lnTo>
                    <a:pt x="72" y="4"/>
                  </a:lnTo>
                  <a:lnTo>
                    <a:pt x="92" y="4"/>
                  </a:lnTo>
                  <a:lnTo>
                    <a:pt x="112" y="4"/>
                  </a:lnTo>
                  <a:lnTo>
                    <a:pt x="136" y="3"/>
                  </a:lnTo>
                  <a:lnTo>
                    <a:pt x="161" y="2"/>
                  </a:lnTo>
                  <a:lnTo>
                    <a:pt x="186" y="0"/>
                  </a:lnTo>
                  <a:lnTo>
                    <a:pt x="186" y="19"/>
                  </a:lnTo>
                  <a:lnTo>
                    <a:pt x="174" y="19"/>
                  </a:lnTo>
                  <a:lnTo>
                    <a:pt x="165" y="21"/>
                  </a:lnTo>
                  <a:lnTo>
                    <a:pt x="160" y="21"/>
                  </a:lnTo>
                  <a:lnTo>
                    <a:pt x="157" y="22"/>
                  </a:lnTo>
                  <a:lnTo>
                    <a:pt x="152" y="24"/>
                  </a:lnTo>
                  <a:lnTo>
                    <a:pt x="147" y="26"/>
                  </a:lnTo>
                  <a:lnTo>
                    <a:pt x="143" y="31"/>
                  </a:lnTo>
                  <a:lnTo>
                    <a:pt x="142" y="33"/>
                  </a:lnTo>
                  <a:lnTo>
                    <a:pt x="140" y="35"/>
                  </a:lnTo>
                  <a:lnTo>
                    <a:pt x="138" y="41"/>
                  </a:lnTo>
                  <a:lnTo>
                    <a:pt x="138" y="44"/>
                  </a:lnTo>
                  <a:lnTo>
                    <a:pt x="137" y="47"/>
                  </a:lnTo>
                  <a:lnTo>
                    <a:pt x="137" y="59"/>
                  </a:lnTo>
                  <a:lnTo>
                    <a:pt x="137" y="334"/>
                  </a:lnTo>
                  <a:lnTo>
                    <a:pt x="137" y="342"/>
                  </a:lnTo>
                  <a:lnTo>
                    <a:pt x="138" y="349"/>
                  </a:lnTo>
                  <a:lnTo>
                    <a:pt x="139" y="356"/>
                  </a:lnTo>
                  <a:lnTo>
                    <a:pt x="140" y="358"/>
                  </a:lnTo>
                  <a:lnTo>
                    <a:pt x="142" y="360"/>
                  </a:lnTo>
                  <a:lnTo>
                    <a:pt x="143" y="362"/>
                  </a:lnTo>
                  <a:lnTo>
                    <a:pt x="145" y="364"/>
                  </a:lnTo>
                  <a:lnTo>
                    <a:pt x="147" y="366"/>
                  </a:lnTo>
                  <a:lnTo>
                    <a:pt x="150" y="367"/>
                  </a:lnTo>
                  <a:lnTo>
                    <a:pt x="156" y="370"/>
                  </a:lnTo>
                  <a:lnTo>
                    <a:pt x="160" y="370"/>
                  </a:lnTo>
                  <a:lnTo>
                    <a:pt x="165" y="371"/>
                  </a:lnTo>
                  <a:lnTo>
                    <a:pt x="186" y="373"/>
                  </a:lnTo>
                  <a:lnTo>
                    <a:pt x="186" y="391"/>
                  </a:lnTo>
                  <a:lnTo>
                    <a:pt x="160" y="390"/>
                  </a:lnTo>
                  <a:lnTo>
                    <a:pt x="135" y="388"/>
                  </a:lnTo>
                  <a:lnTo>
                    <a:pt x="112" y="388"/>
                  </a:lnTo>
                  <a:lnTo>
                    <a:pt x="92" y="387"/>
                  </a:lnTo>
                  <a:lnTo>
                    <a:pt x="73" y="388"/>
                  </a:lnTo>
                  <a:lnTo>
                    <a:pt x="50" y="388"/>
                  </a:lnTo>
                  <a:lnTo>
                    <a:pt x="25" y="390"/>
                  </a:lnTo>
                  <a:lnTo>
                    <a:pt x="0" y="391"/>
                  </a:lnTo>
                  <a:lnTo>
                    <a:pt x="0" y="373"/>
                  </a:lnTo>
                  <a:lnTo>
                    <a:pt x="11" y="372"/>
                  </a:lnTo>
                  <a:lnTo>
                    <a:pt x="21" y="371"/>
                  </a:lnTo>
                  <a:lnTo>
                    <a:pt x="28" y="369"/>
                  </a:lnTo>
                  <a:lnTo>
                    <a:pt x="33" y="368"/>
                  </a:lnTo>
                  <a:lnTo>
                    <a:pt x="39" y="365"/>
                  </a:lnTo>
                  <a:lnTo>
                    <a:pt x="43" y="362"/>
                  </a:lnTo>
                  <a:lnTo>
                    <a:pt x="45" y="357"/>
                  </a:lnTo>
                  <a:lnTo>
                    <a:pt x="46" y="355"/>
                  </a:lnTo>
                  <a:lnTo>
                    <a:pt x="47" y="351"/>
                  </a:lnTo>
                  <a:lnTo>
                    <a:pt x="48" y="344"/>
                  </a:lnTo>
                  <a:lnTo>
                    <a:pt x="48" y="334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19"/>
            <p:cNvSpPr/>
            <p:nvPr/>
          </p:nvSpPr>
          <p:spPr>
            <a:xfrm>
              <a:off x="10974240" y="35316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7" y="121"/>
                  </a:moveTo>
                  <a:lnTo>
                    <a:pt x="59" y="121"/>
                  </a:lnTo>
                  <a:lnTo>
                    <a:pt x="0" y="121"/>
                  </a:lnTo>
                  <a:lnTo>
                    <a:pt x="30" y="60"/>
                  </a:lnTo>
                  <a:lnTo>
                    <a:pt x="59" y="0"/>
                  </a:lnTo>
                  <a:lnTo>
                    <a:pt x="88" y="60"/>
                  </a:lnTo>
                  <a:lnTo>
                    <a:pt x="117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20"/>
            <p:cNvSpPr/>
            <p:nvPr/>
          </p:nvSpPr>
          <p:spPr>
            <a:xfrm>
              <a:off x="10974240" y="230040"/>
              <a:ext cx="47520" cy="4896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0" y="0"/>
                  </a:moveTo>
                  <a:lnTo>
                    <a:pt x="58" y="0"/>
                  </a:lnTo>
                  <a:lnTo>
                    <a:pt x="117" y="0"/>
                  </a:lnTo>
                  <a:lnTo>
                    <a:pt x="87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CustomShape 21"/>
            <p:cNvSpPr/>
            <p:nvPr/>
          </p:nvSpPr>
          <p:spPr>
            <a:xfrm>
              <a:off x="11644200" y="35316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116" y="121"/>
                  </a:moveTo>
                  <a:lnTo>
                    <a:pt x="58" y="121"/>
                  </a:lnTo>
                  <a:lnTo>
                    <a:pt x="0" y="121"/>
                  </a:lnTo>
                  <a:lnTo>
                    <a:pt x="29" y="60"/>
                  </a:lnTo>
                  <a:lnTo>
                    <a:pt x="58" y="0"/>
                  </a:lnTo>
                  <a:lnTo>
                    <a:pt x="88" y="60"/>
                  </a:lnTo>
                  <a:lnTo>
                    <a:pt x="116" y="121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22"/>
            <p:cNvSpPr/>
            <p:nvPr/>
          </p:nvSpPr>
          <p:spPr>
            <a:xfrm>
              <a:off x="11644200" y="230040"/>
              <a:ext cx="48240" cy="48960"/>
            </a:xfrm>
            <a:custGeom>
              <a:avLst/>
              <a:gdLst/>
              <a:ahLst/>
              <a:cxnLst/>
              <a:rect l="l" t="t" r="r" b="b"/>
              <a:pathLst>
                <a:path w="116" h="121">
                  <a:moveTo>
                    <a:pt x="0" y="0"/>
                  </a:moveTo>
                  <a:lnTo>
                    <a:pt x="58" y="0"/>
                  </a:lnTo>
                  <a:lnTo>
                    <a:pt x="116" y="0"/>
                  </a:lnTo>
                  <a:lnTo>
                    <a:pt x="88" y="61"/>
                  </a:lnTo>
                  <a:lnTo>
                    <a:pt x="58" y="121"/>
                  </a:lnTo>
                  <a:lnTo>
                    <a:pt x="2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7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33.png"/><Relationship Id="rId3" Type="http://schemas.microsoft.com/office/2007/relationships/media" Target="../media/media2.mov"/><Relationship Id="rId7" Type="http://schemas.microsoft.com/office/2007/relationships/media" Target="../media/media4.mp4"/><Relationship Id="rId12" Type="http://schemas.openxmlformats.org/officeDocument/2006/relationships/image" Target="../media/image3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image" Target="../media/image31.png"/><Relationship Id="rId5" Type="http://schemas.microsoft.com/office/2007/relationships/media" Target="../media/media3.mov"/><Relationship Id="rId10" Type="http://schemas.openxmlformats.org/officeDocument/2006/relationships/image" Target="../media/image30.png"/><Relationship Id="rId4" Type="http://schemas.openxmlformats.org/officeDocument/2006/relationships/video" Target="../media/media2.mov"/><Relationship Id="rId9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your_mail@tu-berlin.d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64440" y="3721320"/>
            <a:ext cx="10254240" cy="96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DCAITI-Project: Implementation of a Traffic Light Service on an (Android) Smartphone </a:t>
            </a:r>
            <a:br/>
            <a:br/>
            <a:endParaRPr lang="en-US" sz="18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64440" y="426708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Oday Kabha		</a:t>
            </a:r>
            <a:r>
              <a:rPr lang="en-US" sz="12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oday.kabha@ipk.fraunhofer.de</a:t>
            </a:r>
            <a:endParaRPr lang="en-US" sz="12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Yiyang Song		</a:t>
            </a:r>
            <a:r>
              <a:rPr lang="en-US" sz="12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Yuanheng Mu		</a:t>
            </a:r>
            <a:r>
              <a:rPr lang="en-US" sz="12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lang="en-US" sz="12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/>
            <a:endParaRPr lang="en-US" sz="12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68040" y="520560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endParaRPr lang="en-US" sz="18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Supervisor: Birgit Kwella</a:t>
            </a:r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br/>
            <a:endParaRPr lang="en-US" sz="16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320"/>
              </a:spcBef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(About Screen)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90" name="Grafik 189"/>
          <p:cNvPicPr/>
          <p:nvPr/>
        </p:nvPicPr>
        <p:blipFill>
          <a:blip r:embed="rId2"/>
          <a:stretch/>
        </p:blipFill>
        <p:spPr>
          <a:xfrm>
            <a:off x="4287240" y="1017360"/>
            <a:ext cx="3027960" cy="538344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5. General Class Diagram  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92" name="Grafik 191"/>
          <p:cNvPicPr/>
          <p:nvPr/>
        </p:nvPicPr>
        <p:blipFill>
          <a:blip r:embed="rId2"/>
          <a:stretch/>
        </p:blipFill>
        <p:spPr>
          <a:xfrm>
            <a:off x="1890000" y="1539720"/>
            <a:ext cx="8476920" cy="380952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6. System Architecture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8E0C96F6-3B14-4E1B-83B0-2DA44063EB8F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12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197" name="Group 5"/>
          <p:cNvGrpSpPr/>
          <p:nvPr/>
        </p:nvGrpSpPr>
        <p:grpSpPr>
          <a:xfrm>
            <a:off x="976680" y="994680"/>
            <a:ext cx="10016280" cy="5405760"/>
            <a:chOff x="976680" y="994680"/>
            <a:chExt cx="10016280" cy="5405760"/>
          </a:xfrm>
        </p:grpSpPr>
        <p:sp>
          <p:nvSpPr>
            <p:cNvPr id="198" name="CustomShape 6"/>
            <p:cNvSpPr/>
            <p:nvPr/>
          </p:nvSpPr>
          <p:spPr>
            <a:xfrm>
              <a:off x="4287960" y="994680"/>
              <a:ext cx="6705000" cy="54057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CustomShape 7"/>
            <p:cNvSpPr/>
            <p:nvPr/>
          </p:nvSpPr>
          <p:spPr>
            <a:xfrm>
              <a:off x="8436240" y="1637280"/>
              <a:ext cx="2313720" cy="4566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8"/>
            <p:cNvSpPr/>
            <p:nvPr/>
          </p:nvSpPr>
          <p:spPr>
            <a:xfrm>
              <a:off x="8677080" y="39952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Login Activity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1" name="CustomShape 9"/>
            <p:cNvSpPr/>
            <p:nvPr/>
          </p:nvSpPr>
          <p:spPr>
            <a:xfrm>
              <a:off x="8677080" y="51832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Main Activity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2" name="CustomShape 10"/>
            <p:cNvSpPr/>
            <p:nvPr/>
          </p:nvSpPr>
          <p:spPr>
            <a:xfrm>
              <a:off x="8677080" y="28465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Splash Screen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3" name="CustomShape 11"/>
            <p:cNvSpPr/>
            <p:nvPr/>
          </p:nvSpPr>
          <p:spPr>
            <a:xfrm>
              <a:off x="9581040" y="2292120"/>
              <a:ext cx="71640" cy="71640"/>
            </a:xfrm>
            <a:prstGeom prst="ellipse">
              <a:avLst/>
            </a:prstGeom>
            <a:solidFill>
              <a:srgbClr val="003073"/>
            </a:solidFill>
            <a:ln w="25560">
              <a:solidFill>
                <a:srgbClr val="00235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CustomShape 12"/>
            <p:cNvSpPr/>
            <p:nvPr/>
          </p:nvSpPr>
          <p:spPr>
            <a:xfrm flipH="1">
              <a:off x="9615960" y="2364120"/>
              <a:ext cx="720" cy="482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13"/>
            <p:cNvSpPr/>
            <p:nvPr/>
          </p:nvSpPr>
          <p:spPr>
            <a:xfrm>
              <a:off x="9615960" y="3600720"/>
              <a:ext cx="360" cy="394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CustomShape 14"/>
            <p:cNvSpPr/>
            <p:nvPr/>
          </p:nvSpPr>
          <p:spPr>
            <a:xfrm>
              <a:off x="9615960" y="4749480"/>
              <a:ext cx="360" cy="433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CustomShape 15"/>
            <p:cNvSpPr/>
            <p:nvPr/>
          </p:nvSpPr>
          <p:spPr>
            <a:xfrm>
              <a:off x="8546400" y="1822680"/>
              <a:ext cx="1222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Frontend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08" name="CustomShape 16"/>
            <p:cNvSpPr/>
            <p:nvPr/>
          </p:nvSpPr>
          <p:spPr>
            <a:xfrm>
              <a:off x="4522320" y="1620000"/>
              <a:ext cx="2313720" cy="4566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CustomShape 17"/>
            <p:cNvSpPr/>
            <p:nvPr/>
          </p:nvSpPr>
          <p:spPr>
            <a:xfrm>
              <a:off x="4740480" y="518940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Location Receiver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0" name="CustomShape 18"/>
            <p:cNvSpPr/>
            <p:nvPr/>
          </p:nvSpPr>
          <p:spPr>
            <a:xfrm>
              <a:off x="4740480" y="28465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Notification Receiver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1" name="CustomShape 19"/>
            <p:cNvSpPr/>
            <p:nvPr/>
          </p:nvSpPr>
          <p:spPr>
            <a:xfrm>
              <a:off x="4740480" y="405612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Client Service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2" name="CustomShape 20"/>
            <p:cNvSpPr/>
            <p:nvPr/>
          </p:nvSpPr>
          <p:spPr>
            <a:xfrm>
              <a:off x="4641480" y="1822680"/>
              <a:ext cx="12229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Backend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3" name="CustomShape 21"/>
            <p:cNvSpPr/>
            <p:nvPr/>
          </p:nvSpPr>
          <p:spPr>
            <a:xfrm>
              <a:off x="976680" y="342900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Local Resource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4" name="CustomShape 22"/>
            <p:cNvSpPr/>
            <p:nvPr/>
          </p:nvSpPr>
          <p:spPr>
            <a:xfrm>
              <a:off x="976680" y="4749480"/>
              <a:ext cx="1877400" cy="75384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DCAITI Server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5" name="CustomShape 23"/>
            <p:cNvSpPr/>
            <p:nvPr/>
          </p:nvSpPr>
          <p:spPr>
            <a:xfrm>
              <a:off x="4448520" y="1056600"/>
              <a:ext cx="17125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Android App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6" name="CustomShape 24"/>
            <p:cNvSpPr/>
            <p:nvPr/>
          </p:nvSpPr>
          <p:spPr>
            <a:xfrm flipH="1" flipV="1">
              <a:off x="6618240" y="4370760"/>
              <a:ext cx="20584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25"/>
            <p:cNvSpPr/>
            <p:nvPr/>
          </p:nvSpPr>
          <p:spPr>
            <a:xfrm>
              <a:off x="6606720" y="4638960"/>
              <a:ext cx="2070000" cy="74808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26"/>
            <p:cNvSpPr/>
            <p:nvPr/>
          </p:nvSpPr>
          <p:spPr>
            <a:xfrm flipV="1">
              <a:off x="6618240" y="5554440"/>
              <a:ext cx="2058480" cy="5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27"/>
            <p:cNvSpPr/>
            <p:nvPr/>
          </p:nvSpPr>
          <p:spPr>
            <a:xfrm flipV="1">
              <a:off x="2854440" y="4215240"/>
              <a:ext cx="1881720" cy="37476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CustomShape 28"/>
            <p:cNvSpPr/>
            <p:nvPr/>
          </p:nvSpPr>
          <p:spPr>
            <a:xfrm>
              <a:off x="2854440" y="3805920"/>
              <a:ext cx="1881720" cy="41976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CustomShape 29"/>
            <p:cNvSpPr/>
            <p:nvPr/>
          </p:nvSpPr>
          <p:spPr>
            <a:xfrm>
              <a:off x="3095280" y="3398400"/>
              <a:ext cx="1183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Lane Info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2" name="CustomShape 30"/>
            <p:cNvSpPr/>
            <p:nvPr/>
          </p:nvSpPr>
          <p:spPr>
            <a:xfrm>
              <a:off x="3047400" y="5050080"/>
              <a:ext cx="11836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Map Info</a:t>
              </a: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Spat Info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3" name="CustomShape 31"/>
            <p:cNvSpPr/>
            <p:nvPr/>
          </p:nvSpPr>
          <p:spPr>
            <a:xfrm>
              <a:off x="7071120" y="3978000"/>
              <a:ext cx="1183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User Info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4" name="CustomShape 32"/>
            <p:cNvSpPr/>
            <p:nvPr/>
          </p:nvSpPr>
          <p:spPr>
            <a:xfrm>
              <a:off x="6927120" y="4824720"/>
              <a:ext cx="14634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JSON Data 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25" name="CustomShape 33"/>
            <p:cNvSpPr/>
            <p:nvPr/>
          </p:nvSpPr>
          <p:spPr>
            <a:xfrm>
              <a:off x="6869160" y="5625000"/>
              <a:ext cx="15170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Location Info 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7. Implementation Tasks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5F49E72-F64A-498F-8BD8-269316EE1B2E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13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230" name="Group 5"/>
          <p:cNvGrpSpPr/>
          <p:nvPr/>
        </p:nvGrpSpPr>
        <p:grpSpPr>
          <a:xfrm>
            <a:off x="686160" y="1600200"/>
            <a:ext cx="8813880" cy="3655440"/>
            <a:chOff x="686160" y="1600200"/>
            <a:chExt cx="8813880" cy="3655440"/>
          </a:xfrm>
        </p:grpSpPr>
        <p:sp>
          <p:nvSpPr>
            <p:cNvPr id="231" name="CustomShape 6"/>
            <p:cNvSpPr/>
            <p:nvPr/>
          </p:nvSpPr>
          <p:spPr>
            <a:xfrm rot="5400000">
              <a:off x="483480" y="1803960"/>
              <a:ext cx="1349640" cy="944640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25560">
              <a:solidFill>
                <a:srgbClr val="77797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CustomShape 7"/>
            <p:cNvSpPr/>
            <p:nvPr/>
          </p:nvSpPr>
          <p:spPr>
            <a:xfrm rot="5400000">
              <a:off x="5135400" y="-1886040"/>
              <a:ext cx="878040" cy="785088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8D9D8">
                <a:alpha val="90000"/>
              </a:srgbClr>
            </a:solidFill>
            <a:ln w="25560">
              <a:solidFill>
                <a:srgbClr val="84868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8160" tIns="11520" rIns="11520" bIns="11520" anchor="ctr"/>
            <a:lstStyle/>
            <a:p>
              <a:pPr marL="171360" lvl="1" indent="-171000">
                <a:lnSpc>
                  <a:spcPct val="90000"/>
                </a:lnSpc>
                <a:spcAft>
                  <a:spcPts val="269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Request, analysis and visualization of traffic lights information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33" name="CustomShape 8"/>
            <p:cNvSpPr/>
            <p:nvPr/>
          </p:nvSpPr>
          <p:spPr>
            <a:xfrm rot="5400000">
              <a:off x="488880" y="2945520"/>
              <a:ext cx="1349640" cy="944640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25560">
              <a:solidFill>
                <a:srgbClr val="77797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CustomShape 9"/>
            <p:cNvSpPr/>
            <p:nvPr/>
          </p:nvSpPr>
          <p:spPr>
            <a:xfrm rot="5400000">
              <a:off x="5127120" y="-741960"/>
              <a:ext cx="876960" cy="786888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8D9D8">
                <a:alpha val="90000"/>
              </a:srgbClr>
            </a:solidFill>
            <a:ln w="25560">
              <a:solidFill>
                <a:srgbClr val="84868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8160" tIns="11520" rIns="11520" bIns="11520" anchor="ctr"/>
            <a:lstStyle/>
            <a:p>
              <a:pPr marL="171360" lvl="1" indent="-171000">
                <a:lnSpc>
                  <a:spcPct val="90000"/>
                </a:lnSpc>
                <a:spcAft>
                  <a:spcPts val="269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Determination of signal group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35" name="CustomShape 10"/>
            <p:cNvSpPr/>
            <p:nvPr/>
          </p:nvSpPr>
          <p:spPr>
            <a:xfrm rot="5400000">
              <a:off x="483480" y="4108320"/>
              <a:ext cx="1349640" cy="944640"/>
            </a:xfrm>
            <a:prstGeom prst="chevron">
              <a:avLst>
                <a:gd name="adj" fmla="val 50000"/>
              </a:avLst>
            </a:prstGeom>
            <a:solidFill>
              <a:srgbClr val="FFFFFF"/>
            </a:solidFill>
            <a:ln w="25560">
              <a:solidFill>
                <a:srgbClr val="77797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CustomShape 11"/>
            <p:cNvSpPr/>
            <p:nvPr/>
          </p:nvSpPr>
          <p:spPr>
            <a:xfrm rot="5400000">
              <a:off x="5127120" y="409680"/>
              <a:ext cx="876960" cy="786888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8D9D8">
                <a:alpha val="90000"/>
              </a:srgbClr>
            </a:solidFill>
            <a:ln w="25560">
              <a:solidFill>
                <a:srgbClr val="84868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8160" tIns="11520" rIns="11520" bIns="11520" anchor="ctr"/>
            <a:lstStyle/>
            <a:p>
              <a:pPr marL="171360" lvl="1" indent="-171000">
                <a:lnSpc>
                  <a:spcPct val="90000"/>
                </a:lnSpc>
                <a:spcAft>
                  <a:spcPts val="269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Generation of driving strategies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7.1 Implementation about Traffic Light Monitor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4DE8EA4-C346-4286-9273-19F661DD45BF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14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241" name="Group 5"/>
          <p:cNvGrpSpPr/>
          <p:nvPr/>
        </p:nvGrpSpPr>
        <p:grpSpPr>
          <a:xfrm>
            <a:off x="5083200" y="2732040"/>
            <a:ext cx="5421960" cy="1550160"/>
            <a:chOff x="5083200" y="2732040"/>
            <a:chExt cx="5421960" cy="1550160"/>
          </a:xfrm>
        </p:grpSpPr>
        <p:sp>
          <p:nvSpPr>
            <p:cNvPr id="242" name="CustomShape 6"/>
            <p:cNvSpPr/>
            <p:nvPr/>
          </p:nvSpPr>
          <p:spPr>
            <a:xfrm>
              <a:off x="5083200" y="3837600"/>
              <a:ext cx="277884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Stop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3" name="CustomShape 7"/>
            <p:cNvSpPr/>
            <p:nvPr/>
          </p:nvSpPr>
          <p:spPr>
            <a:xfrm>
              <a:off x="7862400" y="3837600"/>
              <a:ext cx="5983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Pre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4" name="CustomShape 8"/>
            <p:cNvSpPr/>
            <p:nvPr/>
          </p:nvSpPr>
          <p:spPr>
            <a:xfrm>
              <a:off x="8461080" y="3837600"/>
              <a:ext cx="127800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5" name="CustomShape 9"/>
            <p:cNvSpPr/>
            <p:nvPr/>
          </p:nvSpPr>
          <p:spPr>
            <a:xfrm>
              <a:off x="9739440" y="3837600"/>
              <a:ext cx="7657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6" name="CustomShape 10"/>
            <p:cNvSpPr/>
            <p:nvPr/>
          </p:nvSpPr>
          <p:spPr>
            <a:xfrm>
              <a:off x="6156360" y="3103200"/>
              <a:ext cx="360" cy="72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CustomShape 11"/>
            <p:cNvSpPr/>
            <p:nvPr/>
          </p:nvSpPr>
          <p:spPr>
            <a:xfrm>
              <a:off x="7862400" y="3114720"/>
              <a:ext cx="360" cy="72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12"/>
            <p:cNvSpPr/>
            <p:nvPr/>
          </p:nvSpPr>
          <p:spPr>
            <a:xfrm>
              <a:off x="5394960" y="2732040"/>
              <a:ext cx="135288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Current Time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49" name="CustomShape 13"/>
            <p:cNvSpPr/>
            <p:nvPr/>
          </p:nvSpPr>
          <p:spPr>
            <a:xfrm>
              <a:off x="7147080" y="2732040"/>
              <a:ext cx="242892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Likely Time of State Stop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50" name="CustomShape 14"/>
            <p:cNvSpPr/>
            <p:nvPr/>
          </p:nvSpPr>
          <p:spPr>
            <a:xfrm>
              <a:off x="6156360" y="3476160"/>
              <a:ext cx="17060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78B919"/>
              </a:solidFill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CustomShape 15"/>
            <p:cNvSpPr/>
            <p:nvPr/>
          </p:nvSpPr>
          <p:spPr>
            <a:xfrm>
              <a:off x="6479640" y="3103200"/>
              <a:ext cx="10191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Time Left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52" name="Group 16"/>
          <p:cNvGrpSpPr/>
          <p:nvPr/>
        </p:nvGrpSpPr>
        <p:grpSpPr>
          <a:xfrm>
            <a:off x="5083200" y="1974960"/>
            <a:ext cx="4813200" cy="444600"/>
            <a:chOff x="5083200" y="1974960"/>
            <a:chExt cx="4813200" cy="444600"/>
          </a:xfrm>
        </p:grpSpPr>
        <p:sp>
          <p:nvSpPr>
            <p:cNvPr id="253" name="CustomShape 17"/>
            <p:cNvSpPr/>
            <p:nvPr/>
          </p:nvSpPr>
          <p:spPr>
            <a:xfrm>
              <a:off x="5083200" y="1974960"/>
              <a:ext cx="277884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Dark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4" name="CustomShape 18"/>
            <p:cNvSpPr/>
            <p:nvPr/>
          </p:nvSpPr>
          <p:spPr>
            <a:xfrm>
              <a:off x="7852320" y="1974960"/>
              <a:ext cx="127800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Move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5" name="CustomShape 19"/>
            <p:cNvSpPr/>
            <p:nvPr/>
          </p:nvSpPr>
          <p:spPr>
            <a:xfrm>
              <a:off x="9130680" y="1974960"/>
              <a:ext cx="765720" cy="44460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Clear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256" name="CustomShape 20"/>
          <p:cNvSpPr/>
          <p:nvPr/>
        </p:nvSpPr>
        <p:spPr>
          <a:xfrm>
            <a:off x="4789440" y="1151280"/>
            <a:ext cx="658800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Traffic light phase examples: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57" name="Group 21"/>
          <p:cNvGrpSpPr/>
          <p:nvPr/>
        </p:nvGrpSpPr>
        <p:grpSpPr>
          <a:xfrm>
            <a:off x="5083200" y="5109480"/>
            <a:ext cx="6393600" cy="955800"/>
            <a:chOff x="5083200" y="5109480"/>
            <a:chExt cx="6393600" cy="955800"/>
          </a:xfrm>
        </p:grpSpPr>
        <p:pic>
          <p:nvPicPr>
            <p:cNvPr id="258" name="Grafik 3"/>
            <p:cNvPicPr/>
            <p:nvPr/>
          </p:nvPicPr>
          <p:blipFill>
            <a:blip r:embed="rId2"/>
            <a:stretch/>
          </p:blipFill>
          <p:spPr>
            <a:xfrm>
              <a:off x="508320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9" name="Grafik 5"/>
            <p:cNvPicPr/>
            <p:nvPr/>
          </p:nvPicPr>
          <p:blipFill>
            <a:blip r:embed="rId3"/>
            <a:stretch/>
          </p:blipFill>
          <p:spPr>
            <a:xfrm>
              <a:off x="648432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0" name="Grafik 8"/>
            <p:cNvPicPr/>
            <p:nvPr/>
          </p:nvPicPr>
          <p:blipFill>
            <a:blip r:embed="rId4"/>
            <a:stretch/>
          </p:blipFill>
          <p:spPr>
            <a:xfrm>
              <a:off x="10664640" y="510948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1" name="Grafik 10"/>
            <p:cNvPicPr/>
            <p:nvPr/>
          </p:nvPicPr>
          <p:blipFill>
            <a:blip r:embed="rId5"/>
            <a:stretch/>
          </p:blipFill>
          <p:spPr>
            <a:xfrm>
              <a:off x="9288720" y="5113440"/>
              <a:ext cx="812160" cy="95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2" name="Grafik 12"/>
            <p:cNvPicPr/>
            <p:nvPr/>
          </p:nvPicPr>
          <p:blipFill>
            <a:blip r:embed="rId6"/>
            <a:stretch/>
          </p:blipFill>
          <p:spPr>
            <a:xfrm>
              <a:off x="7875000" y="5113440"/>
              <a:ext cx="812160" cy="951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3" name="Group 22"/>
          <p:cNvGrpSpPr/>
          <p:nvPr/>
        </p:nvGrpSpPr>
        <p:grpSpPr>
          <a:xfrm>
            <a:off x="681840" y="1360800"/>
            <a:ext cx="4003200" cy="4603320"/>
            <a:chOff x="681840" y="1360800"/>
            <a:chExt cx="4003200" cy="4603320"/>
          </a:xfrm>
        </p:grpSpPr>
        <p:sp>
          <p:nvSpPr>
            <p:cNvPr id="264" name="CustomShape 23"/>
            <p:cNvSpPr/>
            <p:nvPr/>
          </p:nvSpPr>
          <p:spPr>
            <a:xfrm>
              <a:off x="681840" y="136080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Client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5" name="CustomShape 24"/>
            <p:cNvSpPr/>
            <p:nvPr/>
          </p:nvSpPr>
          <p:spPr>
            <a:xfrm>
              <a:off x="681840" y="261324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JSON Parser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6" name="CustomShape 25"/>
            <p:cNvSpPr/>
            <p:nvPr/>
          </p:nvSpPr>
          <p:spPr>
            <a:xfrm>
              <a:off x="681840" y="397908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State Calculator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7" name="CustomShape 26"/>
            <p:cNvSpPr/>
            <p:nvPr/>
          </p:nvSpPr>
          <p:spPr>
            <a:xfrm>
              <a:off x="681840" y="5372640"/>
              <a:ext cx="2050920" cy="5914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Map View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8" name="CustomShape 27"/>
            <p:cNvSpPr/>
            <p:nvPr/>
          </p:nvSpPr>
          <p:spPr>
            <a:xfrm>
              <a:off x="1707480" y="1952640"/>
              <a:ext cx="360" cy="66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CustomShape 28"/>
            <p:cNvSpPr/>
            <p:nvPr/>
          </p:nvSpPr>
          <p:spPr>
            <a:xfrm>
              <a:off x="1707480" y="3205080"/>
              <a:ext cx="360" cy="773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CustomShape 29"/>
            <p:cNvSpPr/>
            <p:nvPr/>
          </p:nvSpPr>
          <p:spPr>
            <a:xfrm>
              <a:off x="1707480" y="4570920"/>
              <a:ext cx="360" cy="801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CustomShape 30"/>
            <p:cNvSpPr/>
            <p:nvPr/>
          </p:nvSpPr>
          <p:spPr>
            <a:xfrm>
              <a:off x="1813680" y="2098440"/>
              <a:ext cx="13388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Spat JSON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2" name="CustomShape 31"/>
            <p:cNvSpPr/>
            <p:nvPr/>
          </p:nvSpPr>
          <p:spPr>
            <a:xfrm>
              <a:off x="1786320" y="3363120"/>
              <a:ext cx="22734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Traffic Light Objects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3" name="CustomShape 32"/>
            <p:cNvSpPr/>
            <p:nvPr/>
          </p:nvSpPr>
          <p:spPr>
            <a:xfrm>
              <a:off x="1707480" y="4788000"/>
              <a:ext cx="29775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Current State &amp; Time Left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7.2 Implementation about Determination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4987FD3-3F6E-433D-ABE0-9AC26C199199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78" name="CustomShape 5"/>
          <p:cNvSpPr/>
          <p:nvPr/>
        </p:nvSpPr>
        <p:spPr>
          <a:xfrm>
            <a:off x="424080" y="1129320"/>
            <a:ext cx="5671440" cy="33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1 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Linear Regression -&gt; Not suitable for real lane, which often in curve not straight line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2 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Min. Distance to Lane Reference Points -&gt; GPS not accurate at lane level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Algorithm 3 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Drving mode &amp; Min. Distance to Reference Points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79" name="CustomShape 6"/>
          <p:cNvSpPr/>
          <p:nvPr/>
        </p:nvSpPr>
        <p:spPr>
          <a:xfrm>
            <a:off x="1853640" y="1181160"/>
            <a:ext cx="308520" cy="283680"/>
          </a:xfrm>
          <a:prstGeom prst="mathMultiply">
            <a:avLst>
              <a:gd name="adj1" fmla="val 23520"/>
            </a:avLst>
          </a:prstGeom>
          <a:solidFill>
            <a:srgbClr val="DC3400"/>
          </a:solidFill>
          <a:ln w="25560">
            <a:solidFill>
              <a:srgbClr val="A22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7"/>
          <p:cNvSpPr/>
          <p:nvPr/>
        </p:nvSpPr>
        <p:spPr>
          <a:xfrm>
            <a:off x="1823040" y="2275200"/>
            <a:ext cx="308520" cy="283680"/>
          </a:xfrm>
          <a:prstGeom prst="mathMultiply">
            <a:avLst>
              <a:gd name="adj1" fmla="val 23520"/>
            </a:avLst>
          </a:prstGeom>
          <a:solidFill>
            <a:srgbClr val="DC3400"/>
          </a:solidFill>
          <a:ln w="25560">
            <a:solidFill>
              <a:srgbClr val="A22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CustomShape 8"/>
          <p:cNvSpPr/>
          <p:nvPr/>
        </p:nvSpPr>
        <p:spPr>
          <a:xfrm>
            <a:off x="1883880" y="3369240"/>
            <a:ext cx="247680" cy="265320"/>
          </a:xfrm>
          <a:prstGeom prst="smileyFace">
            <a:avLst>
              <a:gd name="adj" fmla="val 4653"/>
            </a:avLst>
          </a:prstGeom>
          <a:solidFill>
            <a:srgbClr val="7ABA1E"/>
          </a:solidFill>
          <a:ln w="25560">
            <a:solidFill>
              <a:srgbClr val="5A891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2" name="Grafik 12"/>
          <p:cNvPicPr/>
          <p:nvPr/>
        </p:nvPicPr>
        <p:blipFill>
          <a:blip r:embed="rId2"/>
          <a:stretch/>
        </p:blipFill>
        <p:spPr>
          <a:xfrm>
            <a:off x="6066000" y="1181160"/>
            <a:ext cx="5506920" cy="3671280"/>
          </a:xfrm>
          <a:prstGeom prst="rect">
            <a:avLst/>
          </a:prstGeom>
          <a:ln>
            <a:noFill/>
          </a:ln>
        </p:spPr>
      </p:pic>
      <p:sp>
        <p:nvSpPr>
          <p:cNvPr id="283" name="CustomShape 9"/>
          <p:cNvSpPr/>
          <p:nvPr/>
        </p:nvSpPr>
        <p:spPr>
          <a:xfrm>
            <a:off x="8747640" y="241524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10"/>
          <p:cNvSpPr/>
          <p:nvPr/>
        </p:nvSpPr>
        <p:spPr>
          <a:xfrm>
            <a:off x="8022960" y="295560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11"/>
          <p:cNvSpPr/>
          <p:nvPr/>
        </p:nvSpPr>
        <p:spPr>
          <a:xfrm>
            <a:off x="9443880" y="309960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12"/>
          <p:cNvSpPr/>
          <p:nvPr/>
        </p:nvSpPr>
        <p:spPr>
          <a:xfrm>
            <a:off x="8690760" y="3721320"/>
            <a:ext cx="143640" cy="143640"/>
          </a:xfrm>
          <a:prstGeom prst="ellipse">
            <a:avLst/>
          </a:prstGeom>
          <a:solidFill>
            <a:srgbClr val="003073"/>
          </a:solidFill>
          <a:ln w="25560">
            <a:solidFill>
              <a:srgbClr val="00235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CustomShape 13"/>
          <p:cNvSpPr/>
          <p:nvPr/>
        </p:nvSpPr>
        <p:spPr>
          <a:xfrm>
            <a:off x="7302960" y="232920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8" name="CustomShape 14"/>
          <p:cNvSpPr/>
          <p:nvPr/>
        </p:nvSpPr>
        <p:spPr>
          <a:xfrm>
            <a:off x="9006120" y="209052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9" name="CustomShape 15"/>
          <p:cNvSpPr/>
          <p:nvPr/>
        </p:nvSpPr>
        <p:spPr>
          <a:xfrm>
            <a:off x="9340200" y="373716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0" name="CustomShape 16"/>
          <p:cNvSpPr/>
          <p:nvPr/>
        </p:nvSpPr>
        <p:spPr>
          <a:xfrm>
            <a:off x="7899840" y="3846600"/>
            <a:ext cx="86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Arm 4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91" name="Group 17"/>
          <p:cNvGrpSpPr/>
          <p:nvPr/>
        </p:nvGrpSpPr>
        <p:grpSpPr>
          <a:xfrm>
            <a:off x="459000" y="4852800"/>
            <a:ext cx="7310160" cy="1487160"/>
            <a:chOff x="459000" y="4852800"/>
            <a:chExt cx="7310160" cy="1487160"/>
          </a:xfrm>
        </p:grpSpPr>
        <p:sp>
          <p:nvSpPr>
            <p:cNvPr id="292" name="CustomShape 18"/>
            <p:cNvSpPr/>
            <p:nvPr/>
          </p:nvSpPr>
          <p:spPr>
            <a:xfrm>
              <a:off x="459000" y="4852800"/>
              <a:ext cx="257292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Min. Distance to Reference Points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3" name="CustomShape 19"/>
            <p:cNvSpPr/>
            <p:nvPr/>
          </p:nvSpPr>
          <p:spPr>
            <a:xfrm>
              <a:off x="459000" y="5814000"/>
              <a:ext cx="257292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Drving mode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4" name="CustomShape 20"/>
            <p:cNvSpPr/>
            <p:nvPr/>
          </p:nvSpPr>
          <p:spPr>
            <a:xfrm>
              <a:off x="3430800" y="4852800"/>
              <a:ext cx="144756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Which arm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5" name="CustomShape 21"/>
            <p:cNvSpPr/>
            <p:nvPr/>
          </p:nvSpPr>
          <p:spPr>
            <a:xfrm>
              <a:off x="3430800" y="5810760"/>
              <a:ext cx="144756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Which lane at this arm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6" name="CustomShape 22"/>
            <p:cNvSpPr/>
            <p:nvPr/>
          </p:nvSpPr>
          <p:spPr>
            <a:xfrm>
              <a:off x="5529960" y="5399280"/>
              <a:ext cx="2239200" cy="52596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00307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Determination Result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7" name="CustomShape 23"/>
            <p:cNvSpPr/>
            <p:nvPr/>
          </p:nvSpPr>
          <p:spPr>
            <a:xfrm>
              <a:off x="3032280" y="5115960"/>
              <a:ext cx="3981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CustomShape 24"/>
            <p:cNvSpPr/>
            <p:nvPr/>
          </p:nvSpPr>
          <p:spPr>
            <a:xfrm flipV="1">
              <a:off x="3032280" y="6071040"/>
              <a:ext cx="398160" cy="2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CustomShape 25"/>
            <p:cNvSpPr/>
            <p:nvPr/>
          </p:nvSpPr>
          <p:spPr>
            <a:xfrm>
              <a:off x="4154760" y="5379120"/>
              <a:ext cx="360" cy="431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CustomShape 26"/>
            <p:cNvSpPr/>
            <p:nvPr/>
          </p:nvSpPr>
          <p:spPr>
            <a:xfrm>
              <a:off x="4878720" y="5115960"/>
              <a:ext cx="650880" cy="546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CustomShape 27"/>
            <p:cNvSpPr/>
            <p:nvPr/>
          </p:nvSpPr>
          <p:spPr>
            <a:xfrm flipV="1">
              <a:off x="4878720" y="5251320"/>
              <a:ext cx="650880" cy="411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2E7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7.3 Implementation about Driving Strategies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05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79A8C27-45DD-4DF8-8C54-59275DADA223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16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06" name="图片 2"/>
          <p:cNvPicPr/>
          <p:nvPr/>
        </p:nvPicPr>
        <p:blipFill>
          <a:blip r:embed="rId2"/>
          <a:stretch/>
        </p:blipFill>
        <p:spPr>
          <a:xfrm>
            <a:off x="1570680" y="733320"/>
            <a:ext cx="9271080" cy="5962680"/>
          </a:xfrm>
          <a:prstGeom prst="rect">
            <a:avLst/>
          </a:prstGeom>
          <a:ln>
            <a:noFill/>
          </a:ln>
        </p:spPr>
      </p:pic>
      <p:sp>
        <p:nvSpPr>
          <p:cNvPr id="307" name="CustomShape 5"/>
          <p:cNvSpPr/>
          <p:nvPr/>
        </p:nvSpPr>
        <p:spPr>
          <a:xfrm>
            <a:off x="7210080" y="1921680"/>
            <a:ext cx="2008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State: Stop &amp; Pre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8" name="CustomShape 6"/>
          <p:cNvSpPr/>
          <p:nvPr/>
        </p:nvSpPr>
        <p:spPr>
          <a:xfrm>
            <a:off x="2411280" y="1926720"/>
            <a:ext cx="2238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State: Move &amp; Clear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8.1 Simulation &amp; Test: Traffic Light Monitor on the Map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EDF0F7F7-FA81-48EB-8692-09A8641604F4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318960" y="970560"/>
            <a:ext cx="7619040" cy="2905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Traffic lights contain 11 signal groups in intersection 14052</a:t>
            </a:r>
            <a:endParaRPr lang="en-US" sz="1800" b="0" strike="noStrike" spc="-1">
              <a:latin typeface="Arial"/>
            </a:endParaRPr>
          </a:p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Every lane has one visual traffic light with the corresponding label about information of lane id and signal group id. Position Info from MapInfo JSON</a:t>
            </a:r>
            <a:endParaRPr lang="en-US" sz="1800" b="0" strike="noStrike" spc="-1">
              <a:latin typeface="Arial"/>
            </a:endParaRPr>
          </a:p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Test, validation with the live view of dcaiti website, almost synchronous but our traffic lights delay a little bit (less than one second)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4" name="CustomShape 6"/>
          <p:cNvSpPr/>
          <p:nvPr/>
        </p:nvSpPr>
        <p:spPr>
          <a:xfrm>
            <a:off x="562320" y="6232320"/>
            <a:ext cx="379440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https://werkzeug.dcaiti.tu-berlin.de/0432l770/trafficlights/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315" name="Grafik 8"/>
          <p:cNvPicPr/>
          <p:nvPr/>
        </p:nvPicPr>
        <p:blipFill>
          <a:blip r:embed="rId2"/>
          <a:stretch/>
        </p:blipFill>
        <p:spPr>
          <a:xfrm>
            <a:off x="648000" y="3876120"/>
            <a:ext cx="7290000" cy="2299680"/>
          </a:xfrm>
          <a:prstGeom prst="rect">
            <a:avLst/>
          </a:prstGeom>
          <a:ln>
            <a:noFill/>
          </a:ln>
        </p:spPr>
      </p:pic>
      <p:pic>
        <p:nvPicPr>
          <p:cNvPr id="316" name="Grafik 315"/>
          <p:cNvPicPr/>
          <p:nvPr/>
        </p:nvPicPr>
        <p:blipFill>
          <a:blip r:embed="rId3"/>
          <a:stretch/>
        </p:blipFill>
        <p:spPr>
          <a:xfrm>
            <a:off x="8697600" y="861840"/>
            <a:ext cx="3006720" cy="534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8.2 Simulation &amp; Test: Determination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20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8611574D-454F-4686-AE9B-63A7A527B956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18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21" name="Grafik 2"/>
          <p:cNvPicPr/>
          <p:nvPr/>
        </p:nvPicPr>
        <p:blipFill>
          <a:blip r:embed="rId2"/>
          <a:stretch/>
        </p:blipFill>
        <p:spPr>
          <a:xfrm>
            <a:off x="729720" y="2428920"/>
            <a:ext cx="4703760" cy="3527640"/>
          </a:xfrm>
          <a:prstGeom prst="rect">
            <a:avLst/>
          </a:prstGeom>
          <a:ln>
            <a:noFill/>
          </a:ln>
        </p:spPr>
      </p:pic>
      <p:grpSp>
        <p:nvGrpSpPr>
          <p:cNvPr id="322" name="Group 5"/>
          <p:cNvGrpSpPr/>
          <p:nvPr/>
        </p:nvGrpSpPr>
        <p:grpSpPr>
          <a:xfrm>
            <a:off x="6997680" y="2261160"/>
            <a:ext cx="4469040" cy="4122000"/>
            <a:chOff x="6997680" y="2261160"/>
            <a:chExt cx="4469040" cy="4122000"/>
          </a:xfrm>
        </p:grpSpPr>
        <p:pic>
          <p:nvPicPr>
            <p:cNvPr id="323" name="Grafik 11"/>
            <p:cNvPicPr/>
            <p:nvPr/>
          </p:nvPicPr>
          <p:blipFill>
            <a:blip r:embed="rId3"/>
            <a:stretch/>
          </p:blipFill>
          <p:spPr>
            <a:xfrm>
              <a:off x="6997680" y="2261160"/>
              <a:ext cx="4469040" cy="4122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4" name="CustomShape 6"/>
            <p:cNvSpPr/>
            <p:nvPr/>
          </p:nvSpPr>
          <p:spPr>
            <a:xfrm flipV="1">
              <a:off x="9063360" y="4045680"/>
              <a:ext cx="248400" cy="431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7"/>
            <p:cNvSpPr/>
            <p:nvPr/>
          </p:nvSpPr>
          <p:spPr>
            <a:xfrm flipH="1" flipV="1">
              <a:off x="9553680" y="4192920"/>
              <a:ext cx="292320" cy="290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8"/>
            <p:cNvSpPr/>
            <p:nvPr/>
          </p:nvSpPr>
          <p:spPr>
            <a:xfrm flipH="1">
              <a:off x="9306360" y="3409920"/>
              <a:ext cx="151560" cy="455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CustomShape 9"/>
            <p:cNvSpPr/>
            <p:nvPr/>
          </p:nvSpPr>
          <p:spPr>
            <a:xfrm>
              <a:off x="8368560" y="3872880"/>
              <a:ext cx="592200" cy="319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D73200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28" name="CustomShape 10"/>
          <p:cNvSpPr/>
          <p:nvPr/>
        </p:nvSpPr>
        <p:spPr>
          <a:xfrm>
            <a:off x="318960" y="970560"/>
            <a:ext cx="11147760" cy="159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Testcases with handy at intersection 14052</a:t>
            </a:r>
            <a:endParaRPr lang="en-US" sz="1800" b="0" strike="noStrike" spc="-1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Simulation of the bicycle users with the corresponding four driving directions in right picture</a:t>
            </a:r>
            <a:endParaRPr lang="en-US" sz="1800" b="0" strike="noStrike" spc="-1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determination results of lanes with id 100, 102, 104 and 106 are expected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9" name="CustomShape 11"/>
          <p:cNvSpPr/>
          <p:nvPr/>
        </p:nvSpPr>
        <p:spPr>
          <a:xfrm>
            <a:off x="674280" y="6137280"/>
            <a:ext cx="555156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 : Photo of the arm 1 of intersection 14052 taken by Yiyang and contains bicycle lane 100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8.2 Simulation &amp; Test: Determination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3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5DD62696-EEEF-412C-907C-66AAFD678B2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19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34" name="Grafik 4"/>
          <p:cNvPicPr/>
          <p:nvPr/>
        </p:nvPicPr>
        <p:blipFill>
          <a:blip r:embed="rId2"/>
          <a:stretch/>
        </p:blipFill>
        <p:spPr>
          <a:xfrm>
            <a:off x="972720" y="2411640"/>
            <a:ext cx="2071440" cy="414324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335" name="Grafik 8"/>
          <p:cNvPicPr/>
          <p:nvPr/>
        </p:nvPicPr>
        <p:blipFill>
          <a:blip r:embed="rId3"/>
          <a:stretch/>
        </p:blipFill>
        <p:spPr>
          <a:xfrm>
            <a:off x="872748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336" name="Grafik 9"/>
          <p:cNvPicPr/>
          <p:nvPr/>
        </p:nvPicPr>
        <p:blipFill>
          <a:blip r:embed="rId4"/>
          <a:stretch/>
        </p:blipFill>
        <p:spPr>
          <a:xfrm>
            <a:off x="602640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sp>
        <p:nvSpPr>
          <p:cNvPr id="337" name="CustomShape 5"/>
          <p:cNvSpPr/>
          <p:nvPr/>
        </p:nvSpPr>
        <p:spPr>
          <a:xfrm>
            <a:off x="318960" y="970560"/>
            <a:ext cx="11147760" cy="1176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56920" lvl="1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Test results with handy at intersection 14052</a:t>
            </a:r>
            <a:endParaRPr lang="en-US" sz="1800" b="0" strike="noStrike" spc="-1">
              <a:latin typeface="Arial"/>
            </a:endParaRPr>
          </a:p>
          <a:p>
            <a:pPr marL="1014120" lvl="2" indent="-28548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lanes with id 100, 102, 104 and 106 are determined successfully.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8" name="Grafik 11"/>
          <p:cNvPicPr/>
          <p:nvPr/>
        </p:nvPicPr>
        <p:blipFill>
          <a:blip r:embed="rId5"/>
          <a:stretch/>
        </p:blipFill>
        <p:spPr>
          <a:xfrm>
            <a:off x="3474360" y="2431800"/>
            <a:ext cx="2071080" cy="4142880"/>
          </a:xfrm>
          <a:prstGeom prst="rect">
            <a:avLst/>
          </a:prstGeom>
          <a:ln>
            <a:solidFill>
              <a:srgbClr val="003073"/>
            </a:solidFill>
          </a:ln>
        </p:spPr>
      </p:pic>
      <p:sp>
        <p:nvSpPr>
          <p:cNvPr id="339" name="CustomShape 6"/>
          <p:cNvSpPr/>
          <p:nvPr/>
        </p:nvSpPr>
        <p:spPr>
          <a:xfrm>
            <a:off x="1630800" y="27554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7"/>
          <p:cNvSpPr/>
          <p:nvPr/>
        </p:nvSpPr>
        <p:spPr>
          <a:xfrm>
            <a:off x="4117320" y="27680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CustomShape 8"/>
          <p:cNvSpPr/>
          <p:nvPr/>
        </p:nvSpPr>
        <p:spPr>
          <a:xfrm>
            <a:off x="6676560" y="27554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CustomShape 9"/>
          <p:cNvSpPr/>
          <p:nvPr/>
        </p:nvSpPr>
        <p:spPr>
          <a:xfrm>
            <a:off x="9387720" y="2768040"/>
            <a:ext cx="592920" cy="308520"/>
          </a:xfrm>
          <a:prstGeom prst="rect">
            <a:avLst/>
          </a:prstGeom>
          <a:noFill/>
          <a:ln w="25560">
            <a:solidFill>
              <a:srgbClr val="DC3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 Overview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0277334-EB03-410F-A4BA-CC3236B814F5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318960" y="970560"/>
            <a:ext cx="11547720" cy="5240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Background</a:t>
            </a:r>
            <a:endParaRPr lang="en-US" sz="1800" b="0" strike="noStrike" spc="-1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Secure Android Application</a:t>
            </a:r>
            <a:endParaRPr lang="en-US" sz="1800" b="0" strike="noStrike" spc="-1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Features</a:t>
            </a:r>
            <a:endParaRPr lang="en-US" sz="1800" b="0" strike="noStrike" spc="-1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Layout</a:t>
            </a:r>
            <a:endParaRPr lang="en-US" sz="1800" b="0" strike="noStrike" spc="-1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General Class Diagram</a:t>
            </a:r>
            <a:endParaRPr lang="en-US" sz="1800" b="0" strike="noStrike" spc="-1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System Architecture</a:t>
            </a:r>
            <a:endParaRPr lang="en-US" sz="1800" b="0" strike="noStrike" spc="-1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Implementation Tasks</a:t>
            </a:r>
            <a:endParaRPr lang="en-US" sz="1800" b="0" strike="noStrike" spc="-1">
              <a:latin typeface="Arial"/>
            </a:endParaRPr>
          </a:p>
          <a:p>
            <a:pPr marL="671040" lvl="1" indent="-39924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Simulation &amp; Test</a:t>
            </a:r>
            <a:endParaRPr lang="en-US" sz="1800" b="0" strike="noStrike" spc="-1">
              <a:latin typeface="Arial"/>
            </a:endParaRPr>
          </a:p>
          <a:p>
            <a:pPr marL="669960" lvl="1" indent="-39816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Milestones</a:t>
            </a:r>
            <a:endParaRPr lang="en-US" sz="1800" b="0" strike="noStrike" spc="-1">
              <a:latin typeface="Arial"/>
            </a:endParaRPr>
          </a:p>
          <a:p>
            <a:pPr marL="669960" lvl="1" indent="-398160">
              <a:lnSpc>
                <a:spcPct val="150000"/>
              </a:lnSpc>
              <a:spcBef>
                <a:spcPts val="360"/>
              </a:spcBef>
              <a:buClr>
                <a:srgbClr val="003073"/>
              </a:buClr>
              <a:buFont typeface="StarSymbol"/>
              <a:buAutoNum type="romanUcPeriod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Licenses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39" name="Grafik 138"/>
          <p:cNvPicPr/>
          <p:nvPr/>
        </p:nvPicPr>
        <p:blipFill>
          <a:blip r:embed="rId2"/>
          <a:stretch/>
        </p:blipFill>
        <p:spPr>
          <a:xfrm>
            <a:off x="8961120" y="822960"/>
            <a:ext cx="2685600" cy="560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8.3 Simulation &amp; Test:  Driving Strategies Generation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45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46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82E2C4CD-D86F-45A4-8AE7-B686D087AC6A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47" name="CustomShape 5"/>
          <p:cNvSpPr/>
          <p:nvPr/>
        </p:nvSpPr>
        <p:spPr>
          <a:xfrm>
            <a:off x="318960" y="6095880"/>
            <a:ext cx="7638480" cy="438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Route of pedestrian with Speed 3X: around 13.5km/h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48" name="Grafik 3"/>
          <p:cNvPicPr/>
          <p:nvPr/>
        </p:nvPicPr>
        <p:blipFill>
          <a:blip r:embed="rId2"/>
          <a:stretch/>
        </p:blipFill>
        <p:spPr>
          <a:xfrm>
            <a:off x="648000" y="1537560"/>
            <a:ext cx="5564160" cy="4349520"/>
          </a:xfrm>
          <a:prstGeom prst="rect">
            <a:avLst/>
          </a:prstGeom>
          <a:ln>
            <a:noFill/>
          </a:ln>
        </p:spPr>
      </p:pic>
      <p:sp>
        <p:nvSpPr>
          <p:cNvPr id="349" name="CustomShape 6"/>
          <p:cNvSpPr/>
          <p:nvPr/>
        </p:nvSpPr>
        <p:spPr>
          <a:xfrm>
            <a:off x="318960" y="970560"/>
            <a:ext cx="10445040" cy="40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function of driving strategies generation will be tested with simulation tool of android studio. </a:t>
            </a:r>
            <a:endParaRPr lang="en-US" sz="1800" b="0" strike="noStrike" spc="-1" dirty="0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8.3 Simulation &amp; Test:  Driving Strategies Generation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53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CD9094B8-AA43-4C70-AF12-C3C412F35E68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54" name="CustomShape 5"/>
          <p:cNvSpPr/>
          <p:nvPr/>
        </p:nvSpPr>
        <p:spPr>
          <a:xfrm>
            <a:off x="318960" y="970560"/>
            <a:ext cx="3331440" cy="979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Case No.1: Car; </a:t>
            </a:r>
            <a:endParaRPr lang="en-US" sz="1800" b="0" strike="noStrike" spc="-1" dirty="0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State: Move &amp; Clear; </a:t>
            </a:r>
            <a:endParaRPr lang="en-US" sz="1800" b="0" strike="noStrike" spc="-1" dirty="0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Enough time to pass </a:t>
            </a:r>
            <a:endParaRPr lang="en-US" sz="1800" b="0" strike="noStrike" spc="-1" dirty="0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355" name="CustomShape 6"/>
          <p:cNvSpPr/>
          <p:nvPr/>
        </p:nvSpPr>
        <p:spPr>
          <a:xfrm>
            <a:off x="2865600" y="970560"/>
            <a:ext cx="3331440" cy="979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Case No.2: Car; </a:t>
            </a:r>
            <a:endParaRPr lang="en-US" sz="1800" b="0" strike="noStrike" spc="-1" dirty="0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State: Move &amp; Clear; </a:t>
            </a:r>
            <a:endParaRPr lang="en-US" sz="1800" b="0" strike="noStrike" spc="-1" dirty="0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No enough time to pass</a:t>
            </a:r>
            <a:endParaRPr lang="en-US" sz="1800" b="0" strike="noStrike" spc="-1" dirty="0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356" name="CustomShape 7"/>
          <p:cNvSpPr/>
          <p:nvPr/>
        </p:nvSpPr>
        <p:spPr>
          <a:xfrm>
            <a:off x="5789880" y="970560"/>
            <a:ext cx="3158640" cy="979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Case No.3: Car; </a:t>
            </a:r>
            <a:endParaRPr lang="en-US" sz="1800" b="0" strike="noStrike" spc="-1" dirty="0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State: Stop &amp; Pre;</a:t>
            </a:r>
            <a:endParaRPr lang="en-US" sz="1800" b="0" strike="noStrike" spc="-1" dirty="0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Long time to wait for green</a:t>
            </a:r>
            <a:endParaRPr lang="en-US" sz="1800" b="0" strike="noStrike" spc="-1" dirty="0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357" name="CustomShape 8"/>
          <p:cNvSpPr/>
          <p:nvPr/>
        </p:nvSpPr>
        <p:spPr>
          <a:xfrm>
            <a:off x="8541000" y="979200"/>
            <a:ext cx="3158640" cy="979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Case No.4: Car; 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State: Stop &amp; Pre;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Green light is about to come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" name="car 1.mov" descr="car 1.mov">
            <a:hlinkClick r:id="" action="ppaction://media"/>
            <a:extLst>
              <a:ext uri="{FF2B5EF4-FFF2-40B4-BE49-F238E27FC236}">
                <a16:creationId xmlns:a16="http://schemas.microsoft.com/office/drawing/2014/main" id="{C0BB6A3C-4939-9241-B068-815844D22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01045" y="2188031"/>
            <a:ext cx="2134430" cy="4386649"/>
          </a:xfrm>
          <a:prstGeom prst="rect">
            <a:avLst/>
          </a:prstGeom>
        </p:spPr>
      </p:pic>
      <p:pic>
        <p:nvPicPr>
          <p:cNvPr id="3" name="car 2.mov" descr="car 2.mov">
            <a:hlinkClick r:id="" action="ppaction://media"/>
            <a:extLst>
              <a:ext uri="{FF2B5EF4-FFF2-40B4-BE49-F238E27FC236}">
                <a16:creationId xmlns:a16="http://schemas.microsoft.com/office/drawing/2014/main" id="{8B3ADA43-1420-9F46-8C33-F713E8266A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281385" y="2216092"/>
            <a:ext cx="2002155" cy="4114800"/>
          </a:xfrm>
          <a:prstGeom prst="rect">
            <a:avLst/>
          </a:prstGeom>
        </p:spPr>
      </p:pic>
      <p:pic>
        <p:nvPicPr>
          <p:cNvPr id="4" name="car 4.mov" descr="car 4.mov">
            <a:hlinkClick r:id="" action="ppaction://media"/>
            <a:extLst>
              <a:ext uri="{FF2B5EF4-FFF2-40B4-BE49-F238E27FC236}">
                <a16:creationId xmlns:a16="http://schemas.microsoft.com/office/drawing/2014/main" id="{6FC38CFB-D8AA-3048-8691-049004FD4EF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313724" y="2471350"/>
            <a:ext cx="2055692" cy="4224829"/>
          </a:xfrm>
          <a:prstGeom prst="rect">
            <a:avLst/>
          </a:prstGeom>
        </p:spPr>
      </p:pic>
      <p:pic>
        <p:nvPicPr>
          <p:cNvPr id="5" name="car 3.mp4" descr="car 3.mp4">
            <a:hlinkClick r:id="" action="ppaction://media"/>
            <a:extLst>
              <a:ext uri="{FF2B5EF4-FFF2-40B4-BE49-F238E27FC236}">
                <a16:creationId xmlns:a16="http://schemas.microsoft.com/office/drawing/2014/main" id="{22C7789F-316E-1843-884E-359DA3620AB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087128" y="2274120"/>
            <a:ext cx="2151659" cy="4422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2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7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7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8.3 Simulation &amp; Test:  Driving Strategies Generation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61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F6BD62AD-FF72-439B-ADBE-CD7E6D793964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62" name="CustomShape 5"/>
          <p:cNvSpPr/>
          <p:nvPr/>
        </p:nvSpPr>
        <p:spPr>
          <a:xfrm>
            <a:off x="318960" y="970560"/>
            <a:ext cx="3331440" cy="979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Case No.5: Bicycle; 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State: Move &amp; Clear; 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Enough time to pass 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363" name="CustomShape 6"/>
          <p:cNvSpPr/>
          <p:nvPr/>
        </p:nvSpPr>
        <p:spPr>
          <a:xfrm>
            <a:off x="2865600" y="970560"/>
            <a:ext cx="3331440" cy="979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Case No.6: Bicycle; 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State: Move &amp; Clear; 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enough time to pass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364" name="CustomShape 7"/>
          <p:cNvSpPr/>
          <p:nvPr/>
        </p:nvSpPr>
        <p:spPr>
          <a:xfrm>
            <a:off x="5789880" y="970560"/>
            <a:ext cx="3158640" cy="979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Case No.7: Bicycle; 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State: Stop &amp; Pre;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Long time to wait for green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365" name="CustomShape 8"/>
          <p:cNvSpPr/>
          <p:nvPr/>
        </p:nvSpPr>
        <p:spPr>
          <a:xfrm>
            <a:off x="8541000" y="979200"/>
            <a:ext cx="3158640" cy="979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Case No.8: Bicycle; 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State: Stop &amp; Pre;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Green light is about to come</a:t>
            </a: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 marL="271080">
              <a:lnSpc>
                <a:spcPct val="15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648000" y="0"/>
            <a:ext cx="927072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9. Milestones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1630800" y="6534720"/>
            <a:ext cx="958788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318960" y="6534720"/>
            <a:ext cx="986400" cy="32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11279520" y="6232320"/>
            <a:ext cx="587160" cy="684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F4981AA7-F707-485E-A994-52C8C6A20D86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23</a:t>
            </a:fld>
            <a:endParaRPr lang="en-US" sz="1400" b="0" strike="noStrike" spc="-1">
              <a:latin typeface="Arial"/>
            </a:endParaRPr>
          </a:p>
        </p:txBody>
      </p:sp>
      <p:pic>
        <p:nvPicPr>
          <p:cNvPr id="370" name="Grafik 1"/>
          <p:cNvPicPr/>
          <p:nvPr/>
        </p:nvPicPr>
        <p:blipFill>
          <a:blip r:embed="rId2"/>
          <a:stretch/>
        </p:blipFill>
        <p:spPr>
          <a:xfrm>
            <a:off x="0" y="1936080"/>
            <a:ext cx="12191760" cy="298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648000" y="0"/>
            <a:ext cx="9271080" cy="64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10. Licenses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1630800" y="6534720"/>
            <a:ext cx="958824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18960" y="6534720"/>
            <a:ext cx="986760" cy="32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10.02.2021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11279520" y="6232320"/>
            <a:ext cx="587520" cy="684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1A8470A5-3C81-438B-8EB2-F3B700DC74E4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24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318960" y="970560"/>
            <a:ext cx="11147760" cy="159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600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 of the traffic light image:</a:t>
            </a:r>
            <a:br/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http://silentsai.blogspot.com/</a:t>
            </a:r>
            <a:br/>
            <a:br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2895480" y="4114800"/>
            <a:ext cx="6323040" cy="64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Thanks for your attention!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1143000" y="5410080"/>
            <a:ext cx="10254240" cy="9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8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Oday Kabha		o</a:t>
            </a:r>
            <a:r>
              <a:rPr lang="en-US" sz="12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day.kabha@ipk.fraunhofer.de</a:t>
            </a:r>
            <a:endParaRPr lang="en-US" sz="12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Yiyang Song		</a:t>
            </a:r>
            <a:r>
              <a:rPr lang="en-US" sz="12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yiyang.song@campus.tu-berlin.de</a:t>
            </a:r>
            <a:endParaRPr lang="en-US" sz="12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Yuanheng Mu		</a:t>
            </a:r>
            <a:r>
              <a:rPr lang="en-US" sz="12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johanmu1994</a:t>
            </a:r>
            <a:r>
              <a:rPr lang="en-US" sz="12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  <a:hlinkClick r:id="rId3"/>
              </a:rPr>
              <a:t>@mailbox.tu-berlin.de</a:t>
            </a:r>
            <a:br/>
            <a:endParaRPr lang="en-US" sz="1200" b="0" strike="noStrike" spc="-1">
              <a:latin typeface="Arial"/>
            </a:endParaRPr>
          </a:p>
          <a:p>
            <a:pPr marL="342720" indent="-341280">
              <a:lnSpc>
                <a:spcPct val="100000"/>
              </a:lnSpc>
              <a:spcBef>
                <a:spcPts val="241"/>
              </a:spcBef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05800" y="1379520"/>
            <a:ext cx="6041880" cy="4639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GLOSA (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Green Light Optimized Speed Advisory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suggests speeds to vehicles to pass through an intersection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RSU (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Roadside unit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SPaT (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Signal Phase and Time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FOKUS Traffic Light Service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MAP (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Map data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Topology of the intersection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Road Users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car/ bicycle/ pedestrian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360"/>
              </a:spcBef>
              <a:buClr>
                <a:srgbClr val="00307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receive recommendation for action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1. Background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7A7D7EDC-0129-4FA3-924B-B1BEEC1BBAF0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grpSp>
        <p:nvGrpSpPr>
          <p:cNvPr id="145" name="Group 6"/>
          <p:cNvGrpSpPr/>
          <p:nvPr/>
        </p:nvGrpSpPr>
        <p:grpSpPr>
          <a:xfrm>
            <a:off x="5214960" y="2022120"/>
            <a:ext cx="6470640" cy="3455640"/>
            <a:chOff x="5214960" y="2022120"/>
            <a:chExt cx="6470640" cy="3455640"/>
          </a:xfrm>
        </p:grpSpPr>
        <p:grpSp>
          <p:nvGrpSpPr>
            <p:cNvPr id="146" name="Group 7"/>
            <p:cNvGrpSpPr/>
            <p:nvPr/>
          </p:nvGrpSpPr>
          <p:grpSpPr>
            <a:xfrm>
              <a:off x="5214960" y="2022120"/>
              <a:ext cx="6470640" cy="3455640"/>
              <a:chOff x="5214960" y="2022120"/>
              <a:chExt cx="6470640" cy="3455640"/>
            </a:xfrm>
          </p:grpSpPr>
          <p:grpSp>
            <p:nvGrpSpPr>
              <p:cNvPr id="147" name="Group 8"/>
              <p:cNvGrpSpPr/>
              <p:nvPr/>
            </p:nvGrpSpPr>
            <p:grpSpPr>
              <a:xfrm>
                <a:off x="5214960" y="2022120"/>
                <a:ext cx="6470640" cy="3455640"/>
                <a:chOff x="5214960" y="2022120"/>
                <a:chExt cx="6470640" cy="3455640"/>
              </a:xfrm>
            </p:grpSpPr>
            <p:pic>
              <p:nvPicPr>
                <p:cNvPr id="148" name="图片 16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5214960" y="3618000"/>
                  <a:ext cx="60447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49" name="图片 10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7726680" y="2022120"/>
                  <a:ext cx="882360" cy="1859760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150" name="Group 9"/>
                <p:cNvGrpSpPr/>
                <p:nvPr/>
              </p:nvGrpSpPr>
              <p:grpSpPr>
                <a:xfrm>
                  <a:off x="10357560" y="2314080"/>
                  <a:ext cx="1328040" cy="1312200"/>
                  <a:chOff x="10357560" y="2314080"/>
                  <a:chExt cx="1328040" cy="1312200"/>
                </a:xfrm>
              </p:grpSpPr>
              <p:sp>
                <p:nvSpPr>
                  <p:cNvPr id="151" name="CustomShape 10"/>
                  <p:cNvSpPr/>
                  <p:nvPr/>
                </p:nvSpPr>
                <p:spPr>
                  <a:xfrm>
                    <a:off x="10357560" y="2314080"/>
                    <a:ext cx="1328040" cy="1312200"/>
                  </a:xfrm>
                  <a:prstGeom prst="wedgeRectCallout">
                    <a:avLst>
                      <a:gd name="adj1" fmla="val -20833"/>
                      <a:gd name="adj2" fmla="val 62500"/>
                    </a:avLst>
                  </a:prstGeom>
                  <a:solidFill>
                    <a:srgbClr val="FFFFFF"/>
                  </a:solidFill>
                  <a:ln w="25560">
                    <a:solidFill>
                      <a:srgbClr val="000000"/>
                    </a:solidFill>
                    <a:round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pic>
                <p:nvPicPr>
                  <p:cNvPr id="152" name="图片 15"/>
                  <p:cNvPicPr/>
                  <p:nvPr/>
                </p:nvPicPr>
                <p:blipFill>
                  <a:blip r:embed="rId5"/>
                  <a:srcRect l="15313" t="2697"/>
                  <a:stretch/>
                </p:blipFill>
                <p:spPr>
                  <a:xfrm>
                    <a:off x="10392120" y="2323800"/>
                    <a:ext cx="1225440" cy="12816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sp>
            <p:nvSpPr>
              <p:cNvPr id="153" name="CustomShape 11"/>
              <p:cNvSpPr/>
              <p:nvPr/>
            </p:nvSpPr>
            <p:spPr>
              <a:xfrm>
                <a:off x="8408160" y="2771280"/>
                <a:ext cx="1796760" cy="1983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 w="255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54" name="CustomShape 12"/>
            <p:cNvSpPr/>
            <p:nvPr/>
          </p:nvSpPr>
          <p:spPr>
            <a:xfrm>
              <a:off x="8611920" y="2530800"/>
              <a:ext cx="159948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SPaT &amp; MAP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5" name="CustomShape 13"/>
            <p:cNvSpPr/>
            <p:nvPr/>
          </p:nvSpPr>
          <p:spPr>
            <a:xfrm>
              <a:off x="7336800" y="2596320"/>
              <a:ext cx="78696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RSU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56" name="CustomShape 14"/>
            <p:cNvSpPr/>
            <p:nvPr/>
          </p:nvSpPr>
          <p:spPr>
            <a:xfrm>
              <a:off x="8306640" y="2924640"/>
              <a:ext cx="2133000" cy="333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via automotive WiFi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157" name="CustomShape 15"/>
          <p:cNvSpPr/>
          <p:nvPr/>
        </p:nvSpPr>
        <p:spPr>
          <a:xfrm>
            <a:off x="5214960" y="5518080"/>
            <a:ext cx="2162520" cy="2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Lecture slides. First lecture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2. Secure Android Application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638000" y="6528600"/>
            <a:ext cx="958860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>
              <a:lnSpc>
                <a:spcPct val="90000"/>
              </a:lnSpc>
              <a:spcAft>
                <a:spcPts val="499"/>
              </a:spcAft>
            </a:pPr>
            <a:r>
              <a:rPr lang="en-US" sz="1000" b="0" strike="noStrike" spc="-1">
                <a:solidFill>
                  <a:srgbClr val="595959"/>
                </a:solidFill>
                <a:latin typeface="Arial"/>
                <a:ea typeface="DejaVu Sans"/>
              </a:rPr>
              <a:t>DCAITI -Projekt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318960" y="6534720"/>
            <a:ext cx="987120" cy="3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595959"/>
                </a:solidFill>
                <a:latin typeface="Arial"/>
                <a:ea typeface="DejaVu Sans"/>
              </a:rPr>
              <a:t>10.02.2020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11279520" y="6232320"/>
            <a:ext cx="587880" cy="685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4000" rIns="0" bIns="54000" anchor="ctr"/>
          <a:lstStyle/>
          <a:p>
            <a:pPr algn="r">
              <a:lnSpc>
                <a:spcPct val="90000"/>
              </a:lnSpc>
              <a:spcAft>
                <a:spcPts val="700"/>
              </a:spcAft>
            </a:pPr>
            <a:fld id="{AE4DF293-5DA8-4266-B17B-F416139A2792}" type="slidenum">
              <a:rPr lang="en-US" sz="1400" b="1" strike="noStrike" spc="-1">
                <a:solidFill>
                  <a:srgbClr val="595959"/>
                </a:solidFill>
                <a:latin typeface="Arial"/>
                <a:ea typeface="DejaVu Sans"/>
              </a:rPr>
              <a:t>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5"/>
          <p:cNvSpPr/>
          <p:nvPr/>
        </p:nvSpPr>
        <p:spPr>
          <a:xfrm>
            <a:off x="4480560" y="1828800"/>
            <a:ext cx="2651760" cy="731520"/>
          </a:xfrm>
          <a:custGeom>
            <a:avLst/>
            <a:gdLst/>
            <a:ahLst/>
            <a:cxnLst/>
            <a:rect l="0" t="0" r="r" b="b"/>
            <a:pathLst>
              <a:path w="7368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7028" y="2033"/>
                </a:lnTo>
                <a:cubicBezTo>
                  <a:pt x="7197" y="2033"/>
                  <a:pt x="7367" y="1863"/>
                  <a:pt x="7367" y="1694"/>
                </a:cubicBezTo>
                <a:lnTo>
                  <a:pt x="7367" y="338"/>
                </a:lnTo>
                <a:cubicBezTo>
                  <a:pt x="7367" y="169"/>
                  <a:pt x="7197" y="0"/>
                  <a:pt x="7028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360" tIns="54360" rIns="99360" bIns="54360" anchor="ctr"/>
          <a:lstStyle/>
          <a:p>
            <a:pPr algn="ctr"/>
            <a:r>
              <a:rPr lang="en-US" sz="1800" b="1" strike="noStrike" spc="-1">
                <a:latin typeface="Arial"/>
              </a:rPr>
              <a:t>Application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3" name="CustomShape 6"/>
          <p:cNvSpPr/>
          <p:nvPr/>
        </p:nvSpPr>
        <p:spPr>
          <a:xfrm>
            <a:off x="914400" y="3657600"/>
            <a:ext cx="2651760" cy="731520"/>
          </a:xfrm>
          <a:custGeom>
            <a:avLst/>
            <a:gdLst/>
            <a:ahLst/>
            <a:cxnLst/>
            <a:rect l="0" t="0" r="r" b="b"/>
            <a:pathLst>
              <a:path w="7368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7028" y="2033"/>
                </a:lnTo>
                <a:cubicBezTo>
                  <a:pt x="7197" y="2033"/>
                  <a:pt x="7367" y="1863"/>
                  <a:pt x="7367" y="1694"/>
                </a:cubicBezTo>
                <a:lnTo>
                  <a:pt x="7367" y="338"/>
                </a:lnTo>
                <a:cubicBezTo>
                  <a:pt x="7367" y="169"/>
                  <a:pt x="7197" y="0"/>
                  <a:pt x="7028" y="0"/>
                </a:cubicBezTo>
                <a:lnTo>
                  <a:pt x="338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Application</a:t>
            </a:r>
          </a:p>
        </p:txBody>
      </p:sp>
      <p:sp>
        <p:nvSpPr>
          <p:cNvPr id="164" name="CustomShape 7"/>
          <p:cNvSpPr/>
          <p:nvPr/>
        </p:nvSpPr>
        <p:spPr>
          <a:xfrm>
            <a:off x="914760" y="3657600"/>
            <a:ext cx="2651760" cy="731520"/>
          </a:xfrm>
          <a:custGeom>
            <a:avLst/>
            <a:gdLst/>
            <a:ahLst/>
            <a:cxnLst/>
            <a:rect l="0" t="0" r="r" b="b"/>
            <a:pathLst>
              <a:path w="7368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7028" y="2033"/>
                </a:lnTo>
                <a:cubicBezTo>
                  <a:pt x="7197" y="2033"/>
                  <a:pt x="7367" y="1863"/>
                  <a:pt x="7367" y="1694"/>
                </a:cubicBezTo>
                <a:lnTo>
                  <a:pt x="7367" y="338"/>
                </a:lnTo>
                <a:cubicBezTo>
                  <a:pt x="7367" y="169"/>
                  <a:pt x="7197" y="0"/>
                  <a:pt x="7028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360" tIns="54360" rIns="99360" bIns="54360" anchor="ctr"/>
          <a:lstStyle/>
          <a:p>
            <a:pPr algn="ctr"/>
            <a:r>
              <a:rPr lang="en-US" sz="1800" b="1" strike="noStrike" spc="-1">
                <a:latin typeface="Arial"/>
              </a:rPr>
              <a:t>Secure Java </a:t>
            </a:r>
            <a:br/>
            <a:r>
              <a:rPr lang="en-US" sz="1800" b="1" strike="noStrike" spc="-1">
                <a:latin typeface="Arial"/>
              </a:rPr>
              <a:t>Code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5" name="CustomShape 8"/>
          <p:cNvSpPr/>
          <p:nvPr/>
        </p:nvSpPr>
        <p:spPr>
          <a:xfrm>
            <a:off x="4480560" y="3657600"/>
            <a:ext cx="2651760" cy="731520"/>
          </a:xfrm>
          <a:custGeom>
            <a:avLst/>
            <a:gdLst/>
            <a:ahLst/>
            <a:cxnLst/>
            <a:rect l="0" t="0" r="r" b="b"/>
            <a:pathLst>
              <a:path w="7368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7028" y="2033"/>
                </a:lnTo>
                <a:cubicBezTo>
                  <a:pt x="7197" y="2033"/>
                  <a:pt x="7367" y="1863"/>
                  <a:pt x="7367" y="1694"/>
                </a:cubicBezTo>
                <a:lnTo>
                  <a:pt x="7367" y="338"/>
                </a:lnTo>
                <a:cubicBezTo>
                  <a:pt x="7367" y="169"/>
                  <a:pt x="7197" y="0"/>
                  <a:pt x="7028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360" tIns="54360" rIns="99360" bIns="54360" anchor="ctr"/>
          <a:lstStyle/>
          <a:p>
            <a:pPr algn="ctr"/>
            <a:r>
              <a:rPr lang="en-US" sz="1800" b="1" strike="noStrike" spc="-1">
                <a:latin typeface="Arial"/>
              </a:rPr>
              <a:t>Secure XML </a:t>
            </a:r>
            <a:br/>
            <a:r>
              <a:rPr lang="en-US" sz="1800" b="1" strike="noStrike" spc="-1">
                <a:latin typeface="Arial"/>
              </a:rPr>
              <a:t>Code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6" name="CustomShape 9"/>
          <p:cNvSpPr/>
          <p:nvPr/>
        </p:nvSpPr>
        <p:spPr>
          <a:xfrm>
            <a:off x="8138160" y="3657600"/>
            <a:ext cx="2651760" cy="731520"/>
          </a:xfrm>
          <a:custGeom>
            <a:avLst/>
            <a:gdLst/>
            <a:ahLst/>
            <a:cxnLst/>
            <a:rect l="0" t="0" r="r" b="b"/>
            <a:pathLst>
              <a:path w="7368" h="2034">
                <a:moveTo>
                  <a:pt x="338" y="0"/>
                </a:moveTo>
                <a:cubicBezTo>
                  <a:pt x="169" y="0"/>
                  <a:pt x="0" y="169"/>
                  <a:pt x="0" y="338"/>
                </a:cubicBezTo>
                <a:lnTo>
                  <a:pt x="0" y="1694"/>
                </a:lnTo>
                <a:cubicBezTo>
                  <a:pt x="0" y="1863"/>
                  <a:pt x="169" y="2033"/>
                  <a:pt x="338" y="2033"/>
                </a:cubicBezTo>
                <a:lnTo>
                  <a:pt x="7028" y="2033"/>
                </a:lnTo>
                <a:cubicBezTo>
                  <a:pt x="7197" y="2033"/>
                  <a:pt x="7367" y="1863"/>
                  <a:pt x="7367" y="1694"/>
                </a:cubicBezTo>
                <a:lnTo>
                  <a:pt x="7367" y="338"/>
                </a:lnTo>
                <a:cubicBezTo>
                  <a:pt x="7367" y="169"/>
                  <a:pt x="7197" y="0"/>
                  <a:pt x="7028" y="0"/>
                </a:cubicBezTo>
                <a:lnTo>
                  <a:pt x="338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360" tIns="54360" rIns="99360" bIns="54360" anchor="ctr"/>
          <a:lstStyle/>
          <a:p>
            <a:pPr algn="ctr"/>
            <a:r>
              <a:rPr lang="en-US" sz="1800" b="1" strike="noStrike" spc="-1">
                <a:latin typeface="Arial"/>
              </a:rPr>
              <a:t>Secure Class </a:t>
            </a:r>
            <a:br/>
            <a:r>
              <a:rPr lang="en-US" sz="1800" b="1" strike="noStrike" spc="-1">
                <a:latin typeface="Arial"/>
              </a:rPr>
              <a:t>Architecture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3. Features  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4846320" y="1828800"/>
            <a:ext cx="2103120" cy="822960"/>
          </a:xfrm>
          <a:custGeom>
            <a:avLst/>
            <a:gdLst/>
            <a:ahLst/>
            <a:cxnLst/>
            <a:rect l="0" t="0" r="r" b="b"/>
            <a:pathLst>
              <a:path w="5844" h="2288">
                <a:moveTo>
                  <a:pt x="381" y="0"/>
                </a:moveTo>
                <a:cubicBezTo>
                  <a:pt x="190" y="0"/>
                  <a:pt x="0" y="190"/>
                  <a:pt x="0" y="381"/>
                </a:cubicBezTo>
                <a:lnTo>
                  <a:pt x="0" y="1905"/>
                </a:lnTo>
                <a:cubicBezTo>
                  <a:pt x="0" y="2096"/>
                  <a:pt x="190" y="2287"/>
                  <a:pt x="381" y="2287"/>
                </a:cubicBezTo>
                <a:lnTo>
                  <a:pt x="5461" y="2287"/>
                </a:lnTo>
                <a:cubicBezTo>
                  <a:pt x="5652" y="2287"/>
                  <a:pt x="5843" y="2096"/>
                  <a:pt x="5843" y="1905"/>
                </a:cubicBezTo>
                <a:lnTo>
                  <a:pt x="5843" y="381"/>
                </a:lnTo>
                <a:cubicBezTo>
                  <a:pt x="5843" y="190"/>
                  <a:pt x="5652" y="0"/>
                  <a:pt x="5461" y="0"/>
                </a:cubicBezTo>
                <a:lnTo>
                  <a:pt x="381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360" tIns="54360" rIns="99360" bIns="54360" anchor="ctr"/>
          <a:lstStyle/>
          <a:p>
            <a:pPr algn="ctr"/>
            <a:r>
              <a:rPr lang="en-US" sz="1800" b="1" strike="noStrike" spc="-1">
                <a:latin typeface="Arial"/>
              </a:rPr>
              <a:t>TrafficMonitor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822960" y="3749040"/>
            <a:ext cx="2103120" cy="822960"/>
          </a:xfrm>
          <a:custGeom>
            <a:avLst/>
            <a:gdLst/>
            <a:ahLst/>
            <a:cxnLst/>
            <a:rect l="0" t="0" r="r" b="b"/>
            <a:pathLst>
              <a:path w="5844" h="2288">
                <a:moveTo>
                  <a:pt x="381" y="0"/>
                </a:moveTo>
                <a:cubicBezTo>
                  <a:pt x="190" y="0"/>
                  <a:pt x="0" y="190"/>
                  <a:pt x="0" y="381"/>
                </a:cubicBezTo>
                <a:lnTo>
                  <a:pt x="0" y="1905"/>
                </a:lnTo>
                <a:cubicBezTo>
                  <a:pt x="0" y="2096"/>
                  <a:pt x="190" y="2287"/>
                  <a:pt x="381" y="2287"/>
                </a:cubicBezTo>
                <a:lnTo>
                  <a:pt x="5461" y="2287"/>
                </a:lnTo>
                <a:cubicBezTo>
                  <a:pt x="5652" y="2287"/>
                  <a:pt x="5843" y="2096"/>
                  <a:pt x="5843" y="1905"/>
                </a:cubicBezTo>
                <a:lnTo>
                  <a:pt x="5843" y="381"/>
                </a:lnTo>
                <a:cubicBezTo>
                  <a:pt x="5843" y="190"/>
                  <a:pt x="5652" y="0"/>
                  <a:pt x="5461" y="0"/>
                </a:cubicBezTo>
                <a:lnTo>
                  <a:pt x="381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360" tIns="54360" rIns="99360" bIns="54360" anchor="ctr"/>
          <a:lstStyle/>
          <a:p>
            <a:pPr algn="ctr"/>
            <a:r>
              <a:rPr lang="en-US" sz="1800" b="1" strike="noStrike" spc="-1">
                <a:latin typeface="Arial"/>
              </a:rPr>
              <a:t>Notification </a:t>
            </a:r>
            <a:br/>
            <a:r>
              <a:rPr lang="en-US" sz="1800" b="1" strike="noStrike" spc="-1">
                <a:latin typeface="Arial"/>
              </a:rPr>
              <a:t>Recievier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3749040" y="3749040"/>
            <a:ext cx="2103120" cy="822960"/>
          </a:xfrm>
          <a:custGeom>
            <a:avLst/>
            <a:gdLst/>
            <a:ahLst/>
            <a:cxnLst/>
            <a:rect l="0" t="0" r="r" b="b"/>
            <a:pathLst>
              <a:path w="5844" h="2288">
                <a:moveTo>
                  <a:pt x="381" y="0"/>
                </a:moveTo>
                <a:cubicBezTo>
                  <a:pt x="190" y="0"/>
                  <a:pt x="0" y="190"/>
                  <a:pt x="0" y="381"/>
                </a:cubicBezTo>
                <a:lnTo>
                  <a:pt x="0" y="1905"/>
                </a:lnTo>
                <a:cubicBezTo>
                  <a:pt x="0" y="2096"/>
                  <a:pt x="190" y="2287"/>
                  <a:pt x="381" y="2287"/>
                </a:cubicBezTo>
                <a:lnTo>
                  <a:pt x="5461" y="2287"/>
                </a:lnTo>
                <a:cubicBezTo>
                  <a:pt x="5652" y="2287"/>
                  <a:pt x="5843" y="2096"/>
                  <a:pt x="5843" y="1905"/>
                </a:cubicBezTo>
                <a:lnTo>
                  <a:pt x="5843" y="381"/>
                </a:lnTo>
                <a:cubicBezTo>
                  <a:pt x="5843" y="190"/>
                  <a:pt x="5652" y="0"/>
                  <a:pt x="5461" y="0"/>
                </a:cubicBezTo>
                <a:lnTo>
                  <a:pt x="381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360" tIns="54360" rIns="99360" bIns="54360" anchor="ctr"/>
          <a:lstStyle/>
          <a:p>
            <a:pPr algn="ctr"/>
            <a:r>
              <a:rPr lang="en-US" sz="1800" b="1" strike="noStrike" spc="-1">
                <a:latin typeface="Arial"/>
              </a:rPr>
              <a:t>Location </a:t>
            </a:r>
            <a:br/>
            <a:r>
              <a:rPr lang="en-US" sz="1800" b="1" strike="noStrike" spc="-1">
                <a:latin typeface="Arial"/>
              </a:rPr>
              <a:t>Reciever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1" name="CustomShape 5"/>
          <p:cNvSpPr/>
          <p:nvPr/>
        </p:nvSpPr>
        <p:spPr>
          <a:xfrm>
            <a:off x="6675120" y="3749040"/>
            <a:ext cx="2103120" cy="822960"/>
          </a:xfrm>
          <a:custGeom>
            <a:avLst/>
            <a:gdLst/>
            <a:ahLst/>
            <a:cxnLst/>
            <a:rect l="0" t="0" r="r" b="b"/>
            <a:pathLst>
              <a:path w="5844" h="2288">
                <a:moveTo>
                  <a:pt x="381" y="0"/>
                </a:moveTo>
                <a:cubicBezTo>
                  <a:pt x="190" y="0"/>
                  <a:pt x="0" y="190"/>
                  <a:pt x="0" y="381"/>
                </a:cubicBezTo>
                <a:lnTo>
                  <a:pt x="0" y="1905"/>
                </a:lnTo>
                <a:cubicBezTo>
                  <a:pt x="0" y="2096"/>
                  <a:pt x="190" y="2287"/>
                  <a:pt x="381" y="2287"/>
                </a:cubicBezTo>
                <a:lnTo>
                  <a:pt x="5461" y="2287"/>
                </a:lnTo>
                <a:cubicBezTo>
                  <a:pt x="5652" y="2287"/>
                  <a:pt x="5843" y="2096"/>
                  <a:pt x="5843" y="1905"/>
                </a:cubicBezTo>
                <a:lnTo>
                  <a:pt x="5843" y="381"/>
                </a:lnTo>
                <a:cubicBezTo>
                  <a:pt x="5843" y="190"/>
                  <a:pt x="5652" y="0"/>
                  <a:pt x="5461" y="0"/>
                </a:cubicBezTo>
                <a:lnTo>
                  <a:pt x="381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360" tIns="54360" rIns="99360" bIns="54360" anchor="ctr"/>
          <a:lstStyle/>
          <a:p>
            <a:pPr algn="ctr"/>
            <a:r>
              <a:rPr lang="en-US" sz="1800" b="1" strike="noStrike" spc="-1">
                <a:latin typeface="Arial"/>
              </a:rPr>
              <a:t>Shared </a:t>
            </a:r>
            <a:br/>
            <a:r>
              <a:rPr lang="en-US" sz="1800" b="1" strike="noStrike" spc="-1">
                <a:latin typeface="Arial"/>
              </a:rPr>
              <a:t>Preferences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2" name="CustomShape 6"/>
          <p:cNvSpPr/>
          <p:nvPr/>
        </p:nvSpPr>
        <p:spPr>
          <a:xfrm>
            <a:off x="9235440" y="3749040"/>
            <a:ext cx="2103120" cy="822960"/>
          </a:xfrm>
          <a:custGeom>
            <a:avLst/>
            <a:gdLst/>
            <a:ahLst/>
            <a:cxnLst/>
            <a:rect l="0" t="0" r="r" b="b"/>
            <a:pathLst>
              <a:path w="5844" h="2288">
                <a:moveTo>
                  <a:pt x="381" y="0"/>
                </a:moveTo>
                <a:cubicBezTo>
                  <a:pt x="190" y="0"/>
                  <a:pt x="0" y="190"/>
                  <a:pt x="0" y="381"/>
                </a:cubicBezTo>
                <a:lnTo>
                  <a:pt x="0" y="1905"/>
                </a:lnTo>
                <a:cubicBezTo>
                  <a:pt x="0" y="2096"/>
                  <a:pt x="190" y="2287"/>
                  <a:pt x="381" y="2287"/>
                </a:cubicBezTo>
                <a:lnTo>
                  <a:pt x="5461" y="2287"/>
                </a:lnTo>
                <a:cubicBezTo>
                  <a:pt x="5652" y="2287"/>
                  <a:pt x="5843" y="2096"/>
                  <a:pt x="5843" y="1905"/>
                </a:cubicBezTo>
                <a:lnTo>
                  <a:pt x="5843" y="381"/>
                </a:lnTo>
                <a:cubicBezTo>
                  <a:pt x="5843" y="190"/>
                  <a:pt x="5652" y="0"/>
                  <a:pt x="5461" y="0"/>
                </a:cubicBezTo>
                <a:lnTo>
                  <a:pt x="381" y="0"/>
                </a:lnTo>
              </a:path>
            </a:pathLst>
          </a:custGeom>
          <a:solidFill>
            <a:srgbClr val="FFFFFF"/>
          </a:solidFill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9360" tIns="54360" rIns="99360" bIns="54360" anchor="ctr"/>
          <a:lstStyle/>
          <a:p>
            <a:pPr algn="ctr"/>
            <a:r>
              <a:rPr lang="en-US" sz="1800" b="1" strike="noStrike" spc="-1">
                <a:latin typeface="Arial"/>
              </a:rPr>
              <a:t>Other Features</a:t>
            </a:r>
            <a:br/>
            <a:r>
              <a:rPr lang="en-US" sz="1800" b="1" strike="noStrike" spc="-1">
                <a:latin typeface="Arial"/>
              </a:rPr>
              <a:t>(see slide 8)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(Splash Screen)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74" name="Grafik 173"/>
          <p:cNvPicPr/>
          <p:nvPr/>
        </p:nvPicPr>
        <p:blipFill>
          <a:blip r:embed="rId2"/>
          <a:stretch/>
        </p:blipFill>
        <p:spPr>
          <a:xfrm>
            <a:off x="7195320" y="1097280"/>
            <a:ext cx="3137400" cy="557784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175" name="Grafik 138"/>
          <p:cNvPicPr/>
          <p:nvPr/>
        </p:nvPicPr>
        <p:blipFill>
          <a:blip r:embed="rId3"/>
          <a:stretch/>
        </p:blipFill>
        <p:spPr>
          <a:xfrm>
            <a:off x="1737360" y="1005840"/>
            <a:ext cx="2685600" cy="5607000"/>
          </a:xfrm>
          <a:prstGeom prst="rect">
            <a:avLst/>
          </a:prstGeom>
          <a:ln>
            <a:noFill/>
          </a:ln>
        </p:spPr>
      </p:pic>
      <p:sp>
        <p:nvSpPr>
          <p:cNvPr id="176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(Main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9" name="Grafik 4"/>
          <p:cNvPicPr/>
          <p:nvPr/>
        </p:nvPicPr>
        <p:blipFill>
          <a:blip r:embed="rId2"/>
          <a:stretch/>
        </p:blipFill>
        <p:spPr>
          <a:xfrm>
            <a:off x="1527840" y="1188720"/>
            <a:ext cx="2495520" cy="5130360"/>
          </a:xfrm>
          <a:prstGeom prst="rect">
            <a:avLst/>
          </a:prstGeom>
          <a:ln>
            <a:solidFill>
              <a:srgbClr val="003073"/>
            </a:solidFill>
          </a:ln>
        </p:spPr>
      </p:pic>
      <p:pic>
        <p:nvPicPr>
          <p:cNvPr id="180" name="Grafik 179"/>
          <p:cNvPicPr/>
          <p:nvPr/>
        </p:nvPicPr>
        <p:blipFill>
          <a:blip r:embed="rId3"/>
          <a:stretch/>
        </p:blipFill>
        <p:spPr>
          <a:xfrm>
            <a:off x="8138160" y="1097640"/>
            <a:ext cx="2931480" cy="521172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(Popup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3" name="Grafik 182"/>
          <p:cNvPicPr/>
          <p:nvPr/>
        </p:nvPicPr>
        <p:blipFill>
          <a:blip r:embed="rId2"/>
          <a:stretch/>
        </p:blipFill>
        <p:spPr>
          <a:xfrm>
            <a:off x="1554480" y="1188720"/>
            <a:ext cx="2514600" cy="502920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184" name="Grafik 183"/>
          <p:cNvPicPr/>
          <p:nvPr/>
        </p:nvPicPr>
        <p:blipFill>
          <a:blip r:embed="rId3"/>
          <a:stretch/>
        </p:blipFill>
        <p:spPr>
          <a:xfrm>
            <a:off x="8229600" y="1188720"/>
            <a:ext cx="2834640" cy="503964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648000" y="0"/>
            <a:ext cx="9271440" cy="64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0" tIns="108000" rIns="324000" bIns="108000" anchor="ctr">
            <a:normAutofit/>
          </a:bodyPr>
          <a:lstStyle/>
          <a:p>
            <a:pPr>
              <a:lnSpc>
                <a:spcPts val="2149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  <a:ea typeface="DejaVu Sans"/>
              </a:rPr>
              <a:t>4. Layout (Settings Screen)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5120640" y="3566160"/>
            <a:ext cx="1554480" cy="457200"/>
          </a:xfrm>
          <a:custGeom>
            <a:avLst/>
            <a:gdLst/>
            <a:ahLst/>
            <a:cxnLst/>
            <a:rect l="0" t="0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7" name="Grafik 186"/>
          <p:cNvPicPr/>
          <p:nvPr/>
        </p:nvPicPr>
        <p:blipFill>
          <a:blip r:embed="rId2"/>
          <a:stretch/>
        </p:blipFill>
        <p:spPr>
          <a:xfrm>
            <a:off x="8229600" y="1177920"/>
            <a:ext cx="2834640" cy="5040000"/>
          </a:xfrm>
          <a:prstGeom prst="rect">
            <a:avLst/>
          </a:prstGeom>
          <a:ln>
            <a:noFill/>
          </a:ln>
        </p:spPr>
      </p:pic>
      <p:pic>
        <p:nvPicPr>
          <p:cNvPr id="188" name="Grafik 187"/>
          <p:cNvPicPr/>
          <p:nvPr/>
        </p:nvPicPr>
        <p:blipFill>
          <a:blip r:embed="rId3"/>
          <a:stretch/>
        </p:blipFill>
        <p:spPr>
          <a:xfrm>
            <a:off x="1280160" y="1170720"/>
            <a:ext cx="2468880" cy="504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949</Words>
  <Application>Microsoft Macintosh PowerPoint</Application>
  <PresentationFormat>Breitbild</PresentationFormat>
  <Paragraphs>252</Paragraphs>
  <Slides>25</Slides>
  <Notes>4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25</vt:i4>
      </vt:variant>
    </vt:vector>
  </HeadingPairs>
  <TitlesOfParts>
    <vt:vector size="32" baseType="lpstr">
      <vt:lpstr>StarSymbol</vt:lpstr>
      <vt:lpstr>Arial</vt:lpstr>
      <vt:lpstr>Symbol</vt:lpstr>
      <vt:lpstr>Times New Roman</vt:lpstr>
      <vt:lpstr>Wingdings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DCAITI-Project: Implementation of a Traffic Light Service on an (Android) Smartphone</dc:title>
  <dc:subject/>
  <dc:creator>Mu Yuanheng</dc:creator>
  <dc:description/>
  <cp:lastModifiedBy>Mu Yuanheng</cp:lastModifiedBy>
  <cp:revision>207</cp:revision>
  <dcterms:created xsi:type="dcterms:W3CDTF">2020-11-16T12:50:28Z</dcterms:created>
  <dcterms:modified xsi:type="dcterms:W3CDTF">2021-02-09T16:34:28Z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16</vt:i4>
  </property>
</Properties>
</file>